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01" r:id="rId2"/>
    <p:sldId id="289" r:id="rId3"/>
    <p:sldId id="300" r:id="rId4"/>
    <p:sldId id="290" r:id="rId5"/>
    <p:sldId id="291" r:id="rId6"/>
    <p:sldId id="292" r:id="rId7"/>
    <p:sldId id="293" r:id="rId8"/>
    <p:sldId id="294" r:id="rId9"/>
    <p:sldId id="295" r:id="rId10"/>
    <p:sldId id="296" r:id="rId11"/>
    <p:sldId id="297" r:id="rId12"/>
    <p:sldId id="298" r:id="rId13"/>
    <p:sldId id="299" r:id="rId14"/>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3" autoAdjust="0"/>
    <p:restoredTop sz="94660"/>
  </p:normalViewPr>
  <p:slideViewPr>
    <p:cSldViewPr snapToGrid="0" snapToObjects="1">
      <p:cViewPr varScale="1">
        <p:scale>
          <a:sx n="89" d="100"/>
          <a:sy n="89" d="100"/>
        </p:scale>
        <p:origin x="-7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30C47-85C9-4C4C-9FF3-4AC977D9BAC7}" type="datetimeFigureOut">
              <a:rPr lang="en-US" smtClean="0"/>
              <a:t>2015-03-31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B1003-FAAB-764E-8191-B7A1E12BD7F0}" type="slidenum">
              <a:rPr lang="en-US" smtClean="0"/>
              <a:t>‹#›</a:t>
            </a:fld>
            <a:endParaRPr lang="en-US"/>
          </a:p>
        </p:txBody>
      </p:sp>
    </p:spTree>
    <p:extLst>
      <p:ext uri="{BB962C8B-B14F-4D97-AF65-F5344CB8AC3E}">
        <p14:creationId xmlns:p14="http://schemas.microsoft.com/office/powerpoint/2010/main" val="3946677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B1003-FAAB-764E-8191-B7A1E12BD7F0}" type="slidenum">
              <a:rPr lang="en-US" smtClean="0"/>
              <a:t>1</a:t>
            </a:fld>
            <a:endParaRPr lang="en-US"/>
          </a:p>
        </p:txBody>
      </p:sp>
    </p:spTree>
    <p:extLst>
      <p:ext uri="{BB962C8B-B14F-4D97-AF65-F5344CB8AC3E}">
        <p14:creationId xmlns:p14="http://schemas.microsoft.com/office/powerpoint/2010/main" val="329817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Reducing</a:t>
            </a:r>
            <a:r>
              <a:rPr lang="en-US" baseline="0" dirty="0" smtClean="0"/>
              <a:t> the need for water -&gt; water crops in order to produce grains to feed animals. Reducing GHG -&gt; shipping animals. Reduce methane gas in atmosphere. Reduce animal byproduct waste -&gt; hormones and drugs which get into ground water through urine and feces</a:t>
            </a:r>
            <a:endParaRPr lang="en-US" dirty="0"/>
          </a:p>
        </p:txBody>
      </p:sp>
      <p:sp>
        <p:nvSpPr>
          <p:cNvPr id="4" name="Slide Number Placeholder 3"/>
          <p:cNvSpPr>
            <a:spLocks noGrp="1"/>
          </p:cNvSpPr>
          <p:nvPr>
            <p:ph type="sldNum" sz="quarter" idx="10"/>
          </p:nvPr>
        </p:nvSpPr>
        <p:spPr/>
        <p:txBody>
          <a:bodyPr/>
          <a:lstStyle/>
          <a:p>
            <a:fld id="{56266BCC-F64D-7F44-97F6-787CFBF0A249}" type="slidenum">
              <a:rPr lang="en-US" smtClean="0"/>
              <a:t>11</a:t>
            </a:fld>
            <a:endParaRPr lang="en-US"/>
          </a:p>
        </p:txBody>
      </p:sp>
    </p:spTree>
    <p:extLst>
      <p:ext uri="{BB962C8B-B14F-4D97-AF65-F5344CB8AC3E}">
        <p14:creationId xmlns:p14="http://schemas.microsoft.com/office/powerpoint/2010/main" val="414620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CA"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March 31,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March 31,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March 31,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March 31,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CA"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March 31,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March 31,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March 31,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CA"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March 31,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March 31,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CA"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March 31,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March 31,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CA"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March 31, 2015</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slide" Target="slide30.xml"/><Relationship Id="rId20" Type="http://schemas.openxmlformats.org/officeDocument/2006/relationships/slide" Target="slide38.xml"/><Relationship Id="rId21" Type="http://schemas.openxmlformats.org/officeDocument/2006/relationships/slide" Target="slide44.xml"/><Relationship Id="rId22" Type="http://schemas.openxmlformats.org/officeDocument/2006/relationships/slide" Target="slide21.xml"/><Relationship Id="rId23" Type="http://schemas.openxmlformats.org/officeDocument/2006/relationships/slide" Target="slide27.xml"/><Relationship Id="rId24" Type="http://schemas.openxmlformats.org/officeDocument/2006/relationships/slide" Target="slide33.xml"/><Relationship Id="rId25" Type="http://schemas.openxmlformats.org/officeDocument/2006/relationships/slide" Target="slide39.xml"/><Relationship Id="rId26" Type="http://schemas.openxmlformats.org/officeDocument/2006/relationships/slide" Target="slide45.xml"/><Relationship Id="rId27" Type="http://schemas.openxmlformats.org/officeDocument/2006/relationships/slide" Target="slide22.xml"/><Relationship Id="rId28" Type="http://schemas.openxmlformats.org/officeDocument/2006/relationships/slide" Target="slide28.xml"/><Relationship Id="rId29" Type="http://schemas.openxmlformats.org/officeDocument/2006/relationships/slide" Target="slide34.xml"/><Relationship Id="rId30" Type="http://schemas.openxmlformats.org/officeDocument/2006/relationships/slide" Target="slide40.xml"/><Relationship Id="rId31" Type="http://schemas.openxmlformats.org/officeDocument/2006/relationships/slide" Target="slide46.xml"/><Relationship Id="rId10" Type="http://schemas.openxmlformats.org/officeDocument/2006/relationships/slide" Target="slide36.xml"/><Relationship Id="rId11" Type="http://schemas.openxmlformats.org/officeDocument/2006/relationships/slide" Target="slide42.xml"/><Relationship Id="rId12" Type="http://schemas.openxmlformats.org/officeDocument/2006/relationships/slide" Target="slide19.xml"/><Relationship Id="rId13" Type="http://schemas.openxmlformats.org/officeDocument/2006/relationships/slide" Target="slide25.xml"/><Relationship Id="rId14" Type="http://schemas.openxmlformats.org/officeDocument/2006/relationships/slide" Target="slide31.xml"/><Relationship Id="rId15" Type="http://schemas.openxmlformats.org/officeDocument/2006/relationships/slide" Target="slide37.xml"/><Relationship Id="rId16" Type="http://schemas.openxmlformats.org/officeDocument/2006/relationships/slide" Target="slide43.xml"/><Relationship Id="rId17" Type="http://schemas.openxmlformats.org/officeDocument/2006/relationships/slide" Target="slide20.xml"/><Relationship Id="rId18" Type="http://schemas.openxmlformats.org/officeDocument/2006/relationships/slide" Target="slide26.xml"/><Relationship Id="rId19" Type="http://schemas.openxmlformats.org/officeDocument/2006/relationships/slide" Target="slide32.xml"/><Relationship Id="rId1" Type="http://schemas.openxmlformats.org/officeDocument/2006/relationships/slideLayout" Target="../slideLayouts/slideLayout2.xml"/><Relationship Id="rId2" Type="http://schemas.openxmlformats.org/officeDocument/2006/relationships/slide" Target="slide17.xml"/><Relationship Id="rId3" Type="http://schemas.openxmlformats.org/officeDocument/2006/relationships/slide" Target="slide23.xml"/><Relationship Id="rId4" Type="http://schemas.openxmlformats.org/officeDocument/2006/relationships/slide" Target="slide29.xml"/><Relationship Id="rId5" Type="http://schemas.openxmlformats.org/officeDocument/2006/relationships/slide" Target="slide35.xml"/><Relationship Id="rId6" Type="http://schemas.openxmlformats.org/officeDocument/2006/relationships/slide" Target="slide41.xml"/><Relationship Id="rId7" Type="http://schemas.openxmlformats.org/officeDocument/2006/relationships/slide" Target="slide18.xml"/><Relationship Id="rId8" Type="http://schemas.openxmlformats.org/officeDocument/2006/relationships/slide" Target="slide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6655" y="609600"/>
            <a:ext cx="7828727" cy="914400"/>
          </a:xfrm>
        </p:spPr>
        <p:txBody>
          <a:bodyPr/>
          <a:lstStyle/>
          <a:p>
            <a:r>
              <a:rPr lang="en-US" dirty="0" smtClean="0"/>
              <a:t>Geography 11- Climate Change</a:t>
            </a:r>
            <a:endParaRPr lang="en-US" dirty="0"/>
          </a:p>
        </p:txBody>
      </p:sp>
      <p:sp>
        <p:nvSpPr>
          <p:cNvPr id="4" name="Text Placeholder 3"/>
          <p:cNvSpPr>
            <a:spLocks noGrp="1"/>
          </p:cNvSpPr>
          <p:nvPr>
            <p:ph type="body" sz="quarter" idx="14"/>
          </p:nvPr>
        </p:nvSpPr>
        <p:spPr>
          <a:xfrm>
            <a:off x="1213016" y="1581076"/>
            <a:ext cx="7292367" cy="2214457"/>
          </a:xfrm>
        </p:spPr>
        <p:txBody>
          <a:bodyPr>
            <a:normAutofit/>
          </a:bodyPr>
          <a:lstStyle/>
          <a:p>
            <a:r>
              <a:rPr lang="en-US" sz="1800" dirty="0" smtClean="0"/>
              <a:t>-Meet in the pre-organized groups </a:t>
            </a:r>
          </a:p>
          <a:p>
            <a:r>
              <a:rPr lang="en-US" sz="1800" dirty="0" smtClean="0"/>
              <a:t>- Read, discuss, and draw the handout provided (sulphur, carbon, phosphorus, nitrogen, and hydrological cycle)</a:t>
            </a:r>
          </a:p>
          <a:p>
            <a:r>
              <a:rPr lang="en-US" sz="1800" dirty="0" smtClean="0"/>
              <a:t>- Prepare to share with your classmates the key points of your topic </a:t>
            </a:r>
          </a:p>
          <a:p>
            <a:r>
              <a:rPr lang="en-US" sz="1800" dirty="0" smtClean="0"/>
              <a:t>- It is important to listen to your peers as the information provided will be important in a later class</a:t>
            </a:r>
            <a:endParaRPr lang="en-US" sz="1800" dirty="0"/>
          </a:p>
        </p:txBody>
      </p:sp>
    </p:spTree>
    <p:extLst>
      <p:ext uri="{BB962C8B-B14F-4D97-AF65-F5344CB8AC3E}">
        <p14:creationId xmlns:p14="http://schemas.microsoft.com/office/powerpoint/2010/main" val="38020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activity: Fisheries</a:t>
            </a:r>
            <a:endParaRPr lang="en-US" dirty="0"/>
          </a:p>
        </p:txBody>
      </p:sp>
      <p:sp>
        <p:nvSpPr>
          <p:cNvPr id="3" name="Content Placeholder 2"/>
          <p:cNvSpPr>
            <a:spLocks noGrp="1"/>
          </p:cNvSpPr>
          <p:nvPr>
            <p:ph idx="1"/>
          </p:nvPr>
        </p:nvSpPr>
        <p:spPr/>
        <p:txBody>
          <a:bodyPr>
            <a:normAutofit/>
          </a:bodyPr>
          <a:lstStyle/>
          <a:p>
            <a:r>
              <a:rPr lang="en-US" dirty="0" smtClean="0"/>
              <a:t>Marine ecological goods and services annual value is estimated at $21 trillion. </a:t>
            </a:r>
          </a:p>
          <a:p>
            <a:endParaRPr lang="en-US" dirty="0" smtClean="0"/>
          </a:p>
          <a:p>
            <a:r>
              <a:rPr lang="en-US" dirty="0" smtClean="0"/>
              <a:t>Global annual per capita fish consumption has risen from 9.9kg in the 1960’s to over 17kg by 2009, supplying 3 billion people with over 15 per cent of their protein requirements. </a:t>
            </a:r>
          </a:p>
          <a:p>
            <a:endParaRPr lang="en-US" dirty="0" smtClean="0"/>
          </a:p>
          <a:p>
            <a:r>
              <a:rPr lang="en-US" dirty="0" smtClean="0"/>
              <a:t>More than 80 per cent of global fisheries are now fully utilized or overexploited. </a:t>
            </a:r>
          </a:p>
        </p:txBody>
      </p:sp>
    </p:spTree>
    <p:extLst>
      <p:ext uri="{BB962C8B-B14F-4D97-AF65-F5344CB8AC3E}">
        <p14:creationId xmlns:p14="http://schemas.microsoft.com/office/powerpoint/2010/main" val="251868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use: Agriculture</a:t>
            </a:r>
            <a:endParaRPr lang="en-US" dirty="0"/>
          </a:p>
        </p:txBody>
      </p:sp>
      <p:sp>
        <p:nvSpPr>
          <p:cNvPr id="3" name="Content Placeholder 2"/>
          <p:cNvSpPr>
            <a:spLocks noGrp="1"/>
          </p:cNvSpPr>
          <p:nvPr>
            <p:ph idx="1"/>
          </p:nvPr>
        </p:nvSpPr>
        <p:spPr/>
        <p:txBody>
          <a:bodyPr/>
          <a:lstStyle/>
          <a:p>
            <a:r>
              <a:rPr lang="en-US" dirty="0" smtClean="0"/>
              <a:t>The longer the food chain the greater the energy loss – the most sustainable way to consume is by eating at the lowest level, for example vegetarians. </a:t>
            </a:r>
          </a:p>
          <a:p>
            <a:endParaRPr lang="en-US" dirty="0"/>
          </a:p>
        </p:txBody>
      </p:sp>
      <p:pic>
        <p:nvPicPr>
          <p:cNvPr id="4" name="Picture 3"/>
          <p:cNvPicPr>
            <a:picLocks noChangeAspect="1"/>
          </p:cNvPicPr>
          <p:nvPr/>
        </p:nvPicPr>
        <p:blipFill>
          <a:blip r:embed="rId3"/>
          <a:stretch>
            <a:fillRect/>
          </a:stretch>
        </p:blipFill>
        <p:spPr>
          <a:xfrm>
            <a:off x="3694805" y="2726848"/>
            <a:ext cx="2081096" cy="2878849"/>
          </a:xfrm>
          <a:prstGeom prst="rect">
            <a:avLst/>
          </a:prstGeom>
        </p:spPr>
      </p:pic>
    </p:spTree>
    <p:extLst>
      <p:ext uri="{BB962C8B-B14F-4D97-AF65-F5344CB8AC3E}">
        <p14:creationId xmlns:p14="http://schemas.microsoft.com/office/powerpoint/2010/main" val="13704534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Agriculture </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Monoculture cropping </a:t>
            </a:r>
            <a:r>
              <a:rPr lang="en-US" dirty="0" smtClean="0"/>
              <a:t>– practice of growing a single crop year after year on the same land. This ultimately displaces native species and as a result domesticated plants and animals increase but wild species reduce drastically.</a:t>
            </a:r>
          </a:p>
          <a:p>
            <a:r>
              <a:rPr lang="en-US" b="1" dirty="0" smtClean="0"/>
              <a:t>Energy flows </a:t>
            </a:r>
            <a:r>
              <a:rPr lang="en-US" dirty="0" smtClean="0"/>
              <a:t>are increasingly directed into agricultural as opposed to natural systems.</a:t>
            </a:r>
          </a:p>
          <a:p>
            <a:r>
              <a:rPr lang="en-US" b="1" dirty="0" smtClean="0">
                <a:solidFill>
                  <a:schemeClr val="accent1">
                    <a:lumMod val="75000"/>
                  </a:schemeClr>
                </a:solidFill>
              </a:rPr>
              <a:t>Biogeochemical cycles </a:t>
            </a:r>
            <a:r>
              <a:rPr lang="en-US" b="1" dirty="0" smtClean="0"/>
              <a:t>are interrupted </a:t>
            </a:r>
            <a:r>
              <a:rPr lang="en-US" dirty="0" smtClean="0"/>
              <a:t>as natural vegetation is replaced by domestics that are harvested on a regular basis. </a:t>
            </a:r>
          </a:p>
          <a:p>
            <a:r>
              <a:rPr lang="en-US" b="1" dirty="0" smtClean="0"/>
              <a:t>Water use </a:t>
            </a:r>
            <a:r>
              <a:rPr lang="en-US" dirty="0" smtClean="0"/>
              <a:t>– irrigation is used which ultimately depletes natural water sources such as ground water.</a:t>
            </a:r>
          </a:p>
          <a:p>
            <a:r>
              <a:rPr lang="en-US" b="1" dirty="0" smtClean="0"/>
              <a:t>Fertilizer use </a:t>
            </a:r>
            <a:r>
              <a:rPr lang="en-US" dirty="0" smtClean="0"/>
              <a:t>– adding chemicals to the soil (this can leach into ground water).</a:t>
            </a:r>
          </a:p>
          <a:p>
            <a:r>
              <a:rPr lang="en-US" b="1" dirty="0" smtClean="0"/>
              <a:t>Physical </a:t>
            </a:r>
            <a:r>
              <a:rPr lang="en-US" b="1" dirty="0" err="1" smtClean="0"/>
              <a:t>ploughing</a:t>
            </a:r>
            <a:r>
              <a:rPr lang="en-US" b="1" dirty="0" smtClean="0"/>
              <a:t> </a:t>
            </a:r>
            <a:r>
              <a:rPr lang="en-US" dirty="0" smtClean="0"/>
              <a:t>– disrupts the land and can cause erosion.</a:t>
            </a:r>
          </a:p>
          <a:p>
            <a:r>
              <a:rPr lang="en-US" b="1" dirty="0" smtClean="0"/>
              <a:t>Emission release </a:t>
            </a:r>
            <a:r>
              <a:rPr lang="en-US" dirty="0" smtClean="0"/>
              <a:t>through animal waste and directly through the use of fossil fuels</a:t>
            </a:r>
            <a:endParaRPr lang="en-US" dirty="0"/>
          </a:p>
        </p:txBody>
      </p:sp>
    </p:spTree>
    <p:extLst>
      <p:ext uri="{BB962C8B-B14F-4D97-AF65-F5344CB8AC3E}">
        <p14:creationId xmlns:p14="http://schemas.microsoft.com/office/powerpoint/2010/main" val="323503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i="1" dirty="0" smtClean="0"/>
              <a:t>Do not burn yourselves out. Be as I am – a reluctant enthusiast…a part time crusader, a half hearted fanatic. Save the other half of yourselves and your lives for pleasure and adventure. It is not enough to fight for the land; it is even more important to enjoy it. While you can. While its still here. So get out there and…ramble out yonder and explore the forests, encounter the </a:t>
            </a:r>
            <a:r>
              <a:rPr lang="en-US" i="1" dirty="0" err="1" smtClean="0"/>
              <a:t>grizz</a:t>
            </a:r>
            <a:r>
              <a:rPr lang="en-US" i="1" dirty="0" smtClean="0"/>
              <a:t>, climb the mountains, bag the peaks, run the rivers, breathe deep of that yet sweet and lucid air, sit quietly for a while and contemplate the precious stillness, that lovely, mysterious, and awesome space. Enjoy yourselves, keep your brain in your head and your firmly attached to the body, the body active and alive, and I promise you this much: I promise you this one sweet victory over our enemies, over those desk-bound people with their ears in a safe deposit box and their eyes hypnotized by calculators. I promise you this: you will out live them all” (Abbey 1977).</a:t>
            </a:r>
            <a:endParaRPr lang="en-US" i="1" dirty="0"/>
          </a:p>
        </p:txBody>
      </p:sp>
    </p:spTree>
    <p:extLst>
      <p:ext uri="{BB962C8B-B14F-4D97-AF65-F5344CB8AC3E}">
        <p14:creationId xmlns:p14="http://schemas.microsoft.com/office/powerpoint/2010/main" val="26783848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Jeopardy!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485213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You can discuss the questions within your team, however be aware that the other groups may be able to hear you</a:t>
            </a:r>
          </a:p>
          <a:p>
            <a:r>
              <a:rPr lang="en-US" dirty="0" smtClean="0"/>
              <a:t>The first team to put their hand up gets to attempt to answer the question first</a:t>
            </a:r>
          </a:p>
          <a:p>
            <a:r>
              <a:rPr lang="en-US" dirty="0" smtClean="0"/>
              <a:t>If every team attempts to answer and the correct answer is not given </a:t>
            </a:r>
            <a:r>
              <a:rPr lang="en-US" smtClean="0"/>
              <a:t>or 30 </a:t>
            </a:r>
            <a:r>
              <a:rPr lang="en-US" dirty="0" smtClean="0"/>
              <a:t>seconds have gone by the question is passed</a:t>
            </a:r>
          </a:p>
          <a:p>
            <a:r>
              <a:rPr lang="en-US" dirty="0" smtClean="0"/>
              <a:t>If your team answers the question correctly you pick the category and number, or if no one answered the question correctly</a:t>
            </a:r>
          </a:p>
          <a:p>
            <a:r>
              <a:rPr lang="en-US" dirty="0" smtClean="0"/>
              <a:t>If there is a tie rock, paper, scissors, will be used to break it (best of one)</a:t>
            </a:r>
            <a:endParaRPr lang="en-US" dirty="0"/>
          </a:p>
        </p:txBody>
      </p:sp>
    </p:spTree>
    <p:extLst>
      <p:ext uri="{BB962C8B-B14F-4D97-AF65-F5344CB8AC3E}">
        <p14:creationId xmlns:p14="http://schemas.microsoft.com/office/powerpoint/2010/main" val="31141033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26487359"/>
              </p:ext>
            </p:extLst>
          </p:nvPr>
        </p:nvGraphicFramePr>
        <p:xfrm>
          <a:off x="0" y="-1354"/>
          <a:ext cx="9144000" cy="6725873"/>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960839">
                <a:tc>
                  <a:txBody>
                    <a:bodyPr/>
                    <a:lstStyle/>
                    <a:p>
                      <a:pPr algn="ctr"/>
                      <a:r>
                        <a:rPr lang="en-US" sz="2300" dirty="0" smtClean="0"/>
                        <a:t>Phosphorus Cycle</a:t>
                      </a:r>
                      <a:endParaRPr lang="en-US" sz="2300" dirty="0"/>
                    </a:p>
                  </a:txBody>
                  <a:tcPr/>
                </a:tc>
                <a:tc>
                  <a:txBody>
                    <a:bodyPr/>
                    <a:lstStyle/>
                    <a:p>
                      <a:pPr algn="ctr"/>
                      <a:r>
                        <a:rPr lang="en-US" sz="2300" dirty="0" err="1" smtClean="0"/>
                        <a:t>Sulphur</a:t>
                      </a:r>
                      <a:r>
                        <a:rPr lang="en-US" sz="2300" baseline="0" dirty="0" smtClean="0"/>
                        <a:t> or ??? </a:t>
                      </a:r>
                      <a:r>
                        <a:rPr lang="en-US" sz="2300" dirty="0" smtClean="0"/>
                        <a:t>Cycle</a:t>
                      </a:r>
                      <a:endParaRPr lang="en-US" sz="2300" dirty="0"/>
                    </a:p>
                  </a:txBody>
                  <a:tcPr/>
                </a:tc>
                <a:tc>
                  <a:txBody>
                    <a:bodyPr/>
                    <a:lstStyle/>
                    <a:p>
                      <a:pPr algn="ctr"/>
                      <a:r>
                        <a:rPr lang="en-US" sz="2300" dirty="0" smtClean="0"/>
                        <a:t>Nitrogen Cycle</a:t>
                      </a:r>
                      <a:endParaRPr lang="en-US" sz="2300" dirty="0"/>
                    </a:p>
                  </a:txBody>
                  <a:tcPr/>
                </a:tc>
                <a:tc>
                  <a:txBody>
                    <a:bodyPr/>
                    <a:lstStyle/>
                    <a:p>
                      <a:pPr algn="ctr"/>
                      <a:r>
                        <a:rPr lang="en-US" sz="2300" dirty="0" smtClean="0"/>
                        <a:t>Carbon Cycle</a:t>
                      </a:r>
                      <a:endParaRPr lang="en-US" sz="2300" dirty="0"/>
                    </a:p>
                  </a:txBody>
                  <a:tcPr/>
                </a:tc>
                <a:tc>
                  <a:txBody>
                    <a:bodyPr/>
                    <a:lstStyle/>
                    <a:p>
                      <a:pPr algn="ctr"/>
                      <a:r>
                        <a:rPr lang="en-US" sz="2200" dirty="0" smtClean="0"/>
                        <a:t>Hydrological</a:t>
                      </a:r>
                      <a:r>
                        <a:rPr lang="en-US" sz="2300" dirty="0" smtClean="0"/>
                        <a:t> Cycle</a:t>
                      </a:r>
                      <a:endParaRPr lang="en-US" sz="2300" dirty="0"/>
                    </a:p>
                  </a:txBody>
                  <a:tcPr/>
                </a:tc>
              </a:tr>
              <a:tr h="960839">
                <a:tc>
                  <a:txBody>
                    <a:bodyPr/>
                    <a:lstStyle/>
                    <a:p>
                      <a:pPr algn="ctr"/>
                      <a:r>
                        <a:rPr lang="en-US" sz="5400" dirty="0" smtClean="0">
                          <a:hlinkClick r:id="rId2" action="ppaction://hlinksldjump"/>
                        </a:rPr>
                        <a:t>100</a:t>
                      </a:r>
                      <a:endParaRPr lang="en-US" sz="5400" dirty="0"/>
                    </a:p>
                  </a:txBody>
                  <a:tcPr/>
                </a:tc>
                <a:tc>
                  <a:txBody>
                    <a:bodyPr/>
                    <a:lstStyle/>
                    <a:p>
                      <a:pPr algn="ctr"/>
                      <a:r>
                        <a:rPr lang="en-US" sz="5400" dirty="0" smtClean="0">
                          <a:hlinkClick r:id="rId3" action="ppaction://hlinksldjump"/>
                        </a:rPr>
                        <a:t>100</a:t>
                      </a:r>
                      <a:endParaRPr lang="en-US" sz="5400" dirty="0"/>
                    </a:p>
                  </a:txBody>
                  <a:tcPr/>
                </a:tc>
                <a:tc>
                  <a:txBody>
                    <a:bodyPr/>
                    <a:lstStyle/>
                    <a:p>
                      <a:pPr algn="ctr"/>
                      <a:r>
                        <a:rPr lang="en-US" sz="5400" dirty="0" smtClean="0">
                          <a:hlinkClick r:id="rId4" action="ppaction://hlinksldjump"/>
                        </a:rPr>
                        <a:t>100</a:t>
                      </a:r>
                      <a:endParaRPr lang="en-US" sz="5400" dirty="0"/>
                    </a:p>
                  </a:txBody>
                  <a:tcPr/>
                </a:tc>
                <a:tc>
                  <a:txBody>
                    <a:bodyPr/>
                    <a:lstStyle/>
                    <a:p>
                      <a:pPr algn="ctr"/>
                      <a:r>
                        <a:rPr lang="en-US" sz="5400" dirty="0" smtClean="0">
                          <a:hlinkClick r:id="rId5" action="ppaction://hlinksldjump"/>
                        </a:rPr>
                        <a:t>100</a:t>
                      </a:r>
                      <a:endParaRPr lang="en-US" sz="5400" dirty="0"/>
                    </a:p>
                  </a:txBody>
                  <a:tcPr/>
                </a:tc>
                <a:tc>
                  <a:txBody>
                    <a:bodyPr/>
                    <a:lstStyle/>
                    <a:p>
                      <a:pPr algn="ctr"/>
                      <a:r>
                        <a:rPr lang="en-US" sz="5400" dirty="0" smtClean="0">
                          <a:hlinkClick r:id="rId6" action="ppaction://hlinksldjump"/>
                        </a:rPr>
                        <a:t>100</a:t>
                      </a:r>
                      <a:endParaRPr lang="en-US" sz="5400" dirty="0"/>
                    </a:p>
                  </a:txBody>
                  <a:tcPr/>
                </a:tc>
              </a:tr>
              <a:tr h="960839">
                <a:tc>
                  <a:txBody>
                    <a:bodyPr/>
                    <a:lstStyle/>
                    <a:p>
                      <a:pPr algn="ctr"/>
                      <a:r>
                        <a:rPr lang="en-US" sz="5400" dirty="0" smtClean="0">
                          <a:hlinkClick r:id="rId7" action="ppaction://hlinksldjump"/>
                        </a:rPr>
                        <a:t>200</a:t>
                      </a:r>
                      <a:endParaRPr lang="en-US" sz="5400" dirty="0"/>
                    </a:p>
                  </a:txBody>
                  <a:tcPr/>
                </a:tc>
                <a:tc>
                  <a:txBody>
                    <a:bodyPr/>
                    <a:lstStyle/>
                    <a:p>
                      <a:pPr algn="ctr"/>
                      <a:r>
                        <a:rPr lang="en-US" sz="5400" dirty="0" smtClean="0">
                          <a:hlinkClick r:id="rId8" action="ppaction://hlinksldjump"/>
                        </a:rPr>
                        <a:t>200</a:t>
                      </a:r>
                      <a:endParaRPr lang="en-US" sz="5400" dirty="0"/>
                    </a:p>
                  </a:txBody>
                  <a:tcPr/>
                </a:tc>
                <a:tc>
                  <a:txBody>
                    <a:bodyPr/>
                    <a:lstStyle/>
                    <a:p>
                      <a:pPr algn="ctr"/>
                      <a:r>
                        <a:rPr lang="en-US" sz="5400" dirty="0" smtClean="0">
                          <a:hlinkClick r:id="rId9" action="ppaction://hlinksldjump"/>
                        </a:rPr>
                        <a:t>200</a:t>
                      </a:r>
                      <a:endParaRPr lang="en-US" sz="5400" dirty="0"/>
                    </a:p>
                  </a:txBody>
                  <a:tcPr/>
                </a:tc>
                <a:tc>
                  <a:txBody>
                    <a:bodyPr/>
                    <a:lstStyle/>
                    <a:p>
                      <a:pPr algn="ctr"/>
                      <a:r>
                        <a:rPr lang="en-US" sz="5400" dirty="0" smtClean="0">
                          <a:hlinkClick r:id="rId10" action="ppaction://hlinksldjump"/>
                        </a:rPr>
                        <a:t>200</a:t>
                      </a:r>
                      <a:endParaRPr lang="en-US" sz="5400" dirty="0"/>
                    </a:p>
                  </a:txBody>
                  <a:tcPr/>
                </a:tc>
                <a:tc>
                  <a:txBody>
                    <a:bodyPr/>
                    <a:lstStyle/>
                    <a:p>
                      <a:pPr algn="ctr"/>
                      <a:r>
                        <a:rPr lang="en-US" sz="5400" dirty="0" smtClean="0">
                          <a:hlinkClick r:id="rId11" action="ppaction://hlinksldjump"/>
                        </a:rPr>
                        <a:t>200</a:t>
                      </a:r>
                      <a:endParaRPr lang="en-US" sz="5400" dirty="0"/>
                    </a:p>
                  </a:txBody>
                  <a:tcPr/>
                </a:tc>
              </a:tr>
              <a:tr h="960839">
                <a:tc>
                  <a:txBody>
                    <a:bodyPr/>
                    <a:lstStyle/>
                    <a:p>
                      <a:pPr algn="ctr"/>
                      <a:r>
                        <a:rPr lang="en-US" sz="5400" dirty="0" smtClean="0">
                          <a:hlinkClick r:id="rId12" action="ppaction://hlinksldjump"/>
                        </a:rPr>
                        <a:t>300</a:t>
                      </a:r>
                      <a:endParaRPr lang="en-US" sz="5400" dirty="0"/>
                    </a:p>
                  </a:txBody>
                  <a:tcPr/>
                </a:tc>
                <a:tc>
                  <a:txBody>
                    <a:bodyPr/>
                    <a:lstStyle/>
                    <a:p>
                      <a:pPr algn="ctr"/>
                      <a:r>
                        <a:rPr lang="en-US" sz="5400" dirty="0" smtClean="0">
                          <a:hlinkClick r:id="rId13" action="ppaction://hlinksldjump"/>
                        </a:rPr>
                        <a:t>300</a:t>
                      </a:r>
                      <a:endParaRPr lang="en-US" sz="5400" dirty="0"/>
                    </a:p>
                  </a:txBody>
                  <a:tcPr/>
                </a:tc>
                <a:tc>
                  <a:txBody>
                    <a:bodyPr/>
                    <a:lstStyle/>
                    <a:p>
                      <a:pPr algn="ctr"/>
                      <a:r>
                        <a:rPr lang="en-US" sz="5400" dirty="0" smtClean="0">
                          <a:hlinkClick r:id="rId14" action="ppaction://hlinksldjump"/>
                        </a:rPr>
                        <a:t>300</a:t>
                      </a:r>
                      <a:endParaRPr lang="en-US" sz="5400" dirty="0"/>
                    </a:p>
                  </a:txBody>
                  <a:tcPr/>
                </a:tc>
                <a:tc>
                  <a:txBody>
                    <a:bodyPr/>
                    <a:lstStyle/>
                    <a:p>
                      <a:pPr algn="ctr"/>
                      <a:r>
                        <a:rPr lang="en-US" sz="5400" dirty="0" smtClean="0">
                          <a:hlinkClick r:id="rId15" action="ppaction://hlinksldjump"/>
                        </a:rPr>
                        <a:t>300</a:t>
                      </a:r>
                      <a:endParaRPr lang="en-US" sz="5400" dirty="0"/>
                    </a:p>
                  </a:txBody>
                  <a:tcPr/>
                </a:tc>
                <a:tc>
                  <a:txBody>
                    <a:bodyPr/>
                    <a:lstStyle/>
                    <a:p>
                      <a:pPr algn="ctr"/>
                      <a:r>
                        <a:rPr lang="en-US" sz="5400" dirty="0" smtClean="0">
                          <a:hlinkClick r:id="rId16" action="ppaction://hlinksldjump"/>
                        </a:rPr>
                        <a:t>300</a:t>
                      </a:r>
                      <a:endParaRPr lang="en-US" sz="5400" dirty="0"/>
                    </a:p>
                  </a:txBody>
                  <a:tcPr/>
                </a:tc>
              </a:tr>
              <a:tr h="960839">
                <a:tc>
                  <a:txBody>
                    <a:bodyPr/>
                    <a:lstStyle/>
                    <a:p>
                      <a:pPr algn="ctr"/>
                      <a:r>
                        <a:rPr lang="en-US" sz="5400" dirty="0" smtClean="0">
                          <a:hlinkClick r:id="rId17" action="ppaction://hlinksldjump"/>
                        </a:rPr>
                        <a:t>400</a:t>
                      </a:r>
                      <a:endParaRPr lang="en-US" sz="5400" dirty="0"/>
                    </a:p>
                  </a:txBody>
                  <a:tcPr/>
                </a:tc>
                <a:tc>
                  <a:txBody>
                    <a:bodyPr/>
                    <a:lstStyle/>
                    <a:p>
                      <a:pPr algn="ctr"/>
                      <a:r>
                        <a:rPr lang="en-US" sz="5400" dirty="0" smtClean="0">
                          <a:hlinkClick r:id="rId18" action="ppaction://hlinksldjump"/>
                        </a:rPr>
                        <a:t>400</a:t>
                      </a:r>
                      <a:endParaRPr lang="en-US" sz="5400" dirty="0"/>
                    </a:p>
                  </a:txBody>
                  <a:tcPr/>
                </a:tc>
                <a:tc>
                  <a:txBody>
                    <a:bodyPr/>
                    <a:lstStyle/>
                    <a:p>
                      <a:pPr algn="ctr"/>
                      <a:r>
                        <a:rPr lang="en-US" sz="5400" dirty="0" smtClean="0">
                          <a:hlinkClick r:id="rId19" action="ppaction://hlinksldjump"/>
                        </a:rPr>
                        <a:t>400</a:t>
                      </a:r>
                      <a:endParaRPr lang="en-US" sz="5400" dirty="0"/>
                    </a:p>
                  </a:txBody>
                  <a:tcPr/>
                </a:tc>
                <a:tc>
                  <a:txBody>
                    <a:bodyPr/>
                    <a:lstStyle/>
                    <a:p>
                      <a:pPr algn="ctr"/>
                      <a:r>
                        <a:rPr lang="en-US" sz="5400" dirty="0" smtClean="0">
                          <a:hlinkClick r:id="rId20" action="ppaction://hlinksldjump"/>
                        </a:rPr>
                        <a:t>400</a:t>
                      </a:r>
                      <a:endParaRPr lang="en-US" sz="5400" dirty="0"/>
                    </a:p>
                  </a:txBody>
                  <a:tcPr/>
                </a:tc>
                <a:tc>
                  <a:txBody>
                    <a:bodyPr/>
                    <a:lstStyle/>
                    <a:p>
                      <a:pPr algn="ctr"/>
                      <a:r>
                        <a:rPr lang="en-US" sz="5400" dirty="0" smtClean="0">
                          <a:hlinkClick r:id="rId21" action="ppaction://hlinksldjump"/>
                        </a:rPr>
                        <a:t>400</a:t>
                      </a:r>
                      <a:endParaRPr lang="en-US" sz="5400" dirty="0"/>
                    </a:p>
                  </a:txBody>
                  <a:tcPr/>
                </a:tc>
              </a:tr>
              <a:tr h="960839">
                <a:tc>
                  <a:txBody>
                    <a:bodyPr/>
                    <a:lstStyle/>
                    <a:p>
                      <a:pPr algn="ctr"/>
                      <a:r>
                        <a:rPr lang="en-US" sz="5400" dirty="0" smtClean="0">
                          <a:hlinkClick r:id="rId22" action="ppaction://hlinksldjump"/>
                        </a:rPr>
                        <a:t>500</a:t>
                      </a:r>
                      <a:endParaRPr lang="en-US" sz="5400" dirty="0"/>
                    </a:p>
                  </a:txBody>
                  <a:tcPr/>
                </a:tc>
                <a:tc>
                  <a:txBody>
                    <a:bodyPr/>
                    <a:lstStyle/>
                    <a:p>
                      <a:pPr algn="ctr"/>
                      <a:r>
                        <a:rPr lang="en-US" sz="5400" dirty="0" smtClean="0">
                          <a:hlinkClick r:id="rId23" action="ppaction://hlinksldjump"/>
                        </a:rPr>
                        <a:t>500</a:t>
                      </a:r>
                      <a:endParaRPr lang="en-US" sz="5400" dirty="0"/>
                    </a:p>
                  </a:txBody>
                  <a:tcPr/>
                </a:tc>
                <a:tc>
                  <a:txBody>
                    <a:bodyPr/>
                    <a:lstStyle/>
                    <a:p>
                      <a:pPr algn="ctr"/>
                      <a:r>
                        <a:rPr lang="en-US" sz="5400" dirty="0" smtClean="0">
                          <a:hlinkClick r:id="rId24" action="ppaction://hlinksldjump"/>
                        </a:rPr>
                        <a:t>500</a:t>
                      </a:r>
                      <a:endParaRPr lang="en-US" sz="5400" dirty="0"/>
                    </a:p>
                  </a:txBody>
                  <a:tcPr/>
                </a:tc>
                <a:tc>
                  <a:txBody>
                    <a:bodyPr/>
                    <a:lstStyle/>
                    <a:p>
                      <a:pPr algn="ctr"/>
                      <a:r>
                        <a:rPr lang="en-US" sz="5400" dirty="0" smtClean="0">
                          <a:hlinkClick r:id="rId25" action="ppaction://hlinksldjump"/>
                        </a:rPr>
                        <a:t>500</a:t>
                      </a:r>
                      <a:endParaRPr lang="en-US" sz="5400" dirty="0"/>
                    </a:p>
                  </a:txBody>
                  <a:tcPr/>
                </a:tc>
                <a:tc>
                  <a:txBody>
                    <a:bodyPr/>
                    <a:lstStyle/>
                    <a:p>
                      <a:pPr algn="ctr"/>
                      <a:r>
                        <a:rPr lang="en-US" sz="5400" dirty="0" smtClean="0">
                          <a:hlinkClick r:id="rId26" action="ppaction://hlinksldjump"/>
                        </a:rPr>
                        <a:t>500</a:t>
                      </a:r>
                      <a:endParaRPr lang="en-US" sz="5400" dirty="0"/>
                    </a:p>
                  </a:txBody>
                  <a:tcPr/>
                </a:tc>
              </a:tr>
              <a:tr h="960839">
                <a:tc>
                  <a:txBody>
                    <a:bodyPr/>
                    <a:lstStyle/>
                    <a:p>
                      <a:pPr algn="ctr"/>
                      <a:r>
                        <a:rPr lang="en-US" sz="5400" dirty="0" smtClean="0">
                          <a:hlinkClick r:id="rId27" action="ppaction://hlinksldjump"/>
                        </a:rPr>
                        <a:t>600</a:t>
                      </a:r>
                      <a:endParaRPr lang="en-US" sz="5400" dirty="0"/>
                    </a:p>
                  </a:txBody>
                  <a:tcPr/>
                </a:tc>
                <a:tc>
                  <a:txBody>
                    <a:bodyPr/>
                    <a:lstStyle/>
                    <a:p>
                      <a:pPr algn="ctr"/>
                      <a:r>
                        <a:rPr lang="en-US" sz="5400" dirty="0" smtClean="0">
                          <a:hlinkClick r:id="rId28" action="ppaction://hlinksldjump"/>
                        </a:rPr>
                        <a:t>600</a:t>
                      </a:r>
                      <a:endParaRPr lang="en-US" sz="5400" dirty="0"/>
                    </a:p>
                  </a:txBody>
                  <a:tcPr/>
                </a:tc>
                <a:tc>
                  <a:txBody>
                    <a:bodyPr/>
                    <a:lstStyle/>
                    <a:p>
                      <a:pPr algn="ctr"/>
                      <a:r>
                        <a:rPr lang="en-US" sz="5400" dirty="0" smtClean="0">
                          <a:hlinkClick r:id="rId29" action="ppaction://hlinksldjump"/>
                        </a:rPr>
                        <a:t>600</a:t>
                      </a:r>
                      <a:endParaRPr lang="en-US" sz="5400" dirty="0"/>
                    </a:p>
                  </a:txBody>
                  <a:tcPr/>
                </a:tc>
                <a:tc>
                  <a:txBody>
                    <a:bodyPr/>
                    <a:lstStyle/>
                    <a:p>
                      <a:pPr algn="ctr"/>
                      <a:r>
                        <a:rPr lang="en-US" sz="5400" dirty="0" smtClean="0">
                          <a:hlinkClick r:id="rId30" action="ppaction://hlinksldjump"/>
                        </a:rPr>
                        <a:t>600</a:t>
                      </a:r>
                      <a:endParaRPr lang="en-US" sz="5400" dirty="0"/>
                    </a:p>
                  </a:txBody>
                  <a:tcPr/>
                </a:tc>
                <a:tc>
                  <a:txBody>
                    <a:bodyPr/>
                    <a:lstStyle/>
                    <a:p>
                      <a:pPr algn="ctr"/>
                      <a:r>
                        <a:rPr lang="en-US" sz="5400" dirty="0" smtClean="0">
                          <a:hlinkClick r:id="rId31" action="ppaction://hlinksldjump"/>
                        </a:rPr>
                        <a:t>600</a:t>
                      </a:r>
                      <a:endParaRPr lang="en-US" sz="5400" dirty="0"/>
                    </a:p>
                  </a:txBody>
                  <a:tcPr/>
                </a:tc>
              </a:tr>
            </a:tbl>
          </a:graphicData>
        </a:graphic>
      </p:graphicFrame>
    </p:spTree>
    <p:extLst>
      <p:ext uri="{BB962C8B-B14F-4D97-AF65-F5344CB8AC3E}">
        <p14:creationId xmlns:p14="http://schemas.microsoft.com/office/powerpoint/2010/main" val="4726204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Cycle - 100</a:t>
            </a:r>
            <a:endParaRPr lang="en-US" dirty="0"/>
          </a:p>
        </p:txBody>
      </p:sp>
      <p:sp>
        <p:nvSpPr>
          <p:cNvPr id="3" name="Content Placeholder 2"/>
          <p:cNvSpPr>
            <a:spLocks noGrp="1"/>
          </p:cNvSpPr>
          <p:nvPr>
            <p:ph idx="1"/>
          </p:nvPr>
        </p:nvSpPr>
        <p:spPr/>
        <p:txBody>
          <a:bodyPr>
            <a:normAutofit/>
          </a:bodyPr>
          <a:lstStyle/>
          <a:p>
            <a:r>
              <a:rPr lang="en-US" sz="3600" dirty="0"/>
              <a:t>Coastal zones make up for what percentage of all ocean species</a:t>
            </a:r>
            <a:r>
              <a:rPr lang="en-US" sz="3600" dirty="0" smtClean="0"/>
              <a:t>?</a:t>
            </a:r>
          </a:p>
          <a:p>
            <a:endParaRPr lang="en-US" sz="3600" dirty="0"/>
          </a:p>
          <a:p>
            <a:r>
              <a:rPr lang="en-US" sz="3600" dirty="0"/>
              <a:t>What is 90%? </a:t>
            </a:r>
            <a:r>
              <a:rPr lang="en-US" sz="3600" dirty="0" smtClean="0"/>
              <a:t>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916798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 </a:t>
            </a:r>
            <a:r>
              <a:rPr lang="en-US" dirty="0" smtClean="0"/>
              <a:t>Cycle - 200</a:t>
            </a:r>
            <a:endParaRPr lang="en-US" dirty="0"/>
          </a:p>
        </p:txBody>
      </p:sp>
      <p:sp>
        <p:nvSpPr>
          <p:cNvPr id="3" name="Content Placeholder 2"/>
          <p:cNvSpPr>
            <a:spLocks noGrp="1"/>
          </p:cNvSpPr>
          <p:nvPr>
            <p:ph idx="1"/>
          </p:nvPr>
        </p:nvSpPr>
        <p:spPr/>
        <p:txBody>
          <a:bodyPr>
            <a:normAutofit/>
          </a:bodyPr>
          <a:lstStyle/>
          <a:p>
            <a:r>
              <a:rPr lang="en-US" sz="3600" dirty="0"/>
              <a:t>What </a:t>
            </a:r>
            <a:r>
              <a:rPr lang="en-US" sz="3600" dirty="0" smtClean="0"/>
              <a:t>type of aquatic ecosystem </a:t>
            </a:r>
            <a:r>
              <a:rPr lang="en-US" sz="3600" dirty="0"/>
              <a:t>absorbs much of the phosphorus before it reaches the ocean? </a:t>
            </a:r>
            <a:endParaRPr lang="en-US" sz="3600" dirty="0" smtClean="0"/>
          </a:p>
          <a:p>
            <a:endParaRPr lang="en-US" sz="3600" dirty="0"/>
          </a:p>
          <a:p>
            <a:r>
              <a:rPr lang="en-US" sz="3600" dirty="0"/>
              <a:t>What are estuaries? </a:t>
            </a:r>
          </a:p>
        </p:txBody>
      </p:sp>
      <p:pic>
        <p:nvPicPr>
          <p:cNvPr id="5" name="Picture 4">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789576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 </a:t>
            </a:r>
            <a:r>
              <a:rPr lang="en-US" dirty="0" smtClean="0"/>
              <a:t>Cycle - 300</a:t>
            </a:r>
            <a:endParaRPr lang="en-US" dirty="0"/>
          </a:p>
        </p:txBody>
      </p:sp>
      <p:sp>
        <p:nvSpPr>
          <p:cNvPr id="3" name="Content Placeholder 2"/>
          <p:cNvSpPr>
            <a:spLocks noGrp="1"/>
          </p:cNvSpPr>
          <p:nvPr>
            <p:ph idx="1"/>
          </p:nvPr>
        </p:nvSpPr>
        <p:spPr/>
        <p:txBody>
          <a:bodyPr>
            <a:normAutofit/>
          </a:bodyPr>
          <a:lstStyle/>
          <a:p>
            <a:r>
              <a:rPr lang="en-US" sz="3600" dirty="0"/>
              <a:t>____ productivity relies on phosphorus for fertilizer</a:t>
            </a:r>
            <a:r>
              <a:rPr lang="en-US" sz="3600" dirty="0" smtClean="0"/>
              <a:t>?</a:t>
            </a:r>
          </a:p>
          <a:p>
            <a:endParaRPr lang="en-US" sz="3600" dirty="0"/>
          </a:p>
          <a:p>
            <a:r>
              <a:rPr lang="en-US" sz="3600" dirty="0"/>
              <a:t>What is agricultural? </a:t>
            </a:r>
            <a:r>
              <a:rPr lang="en-US" sz="3600" dirty="0" smtClean="0"/>
              <a:t> </a:t>
            </a:r>
            <a:endParaRPr lang="en-US" sz="3600" dirty="0"/>
          </a:p>
        </p:txBody>
      </p:sp>
      <p:pic>
        <p:nvPicPr>
          <p:cNvPr id="5" name="Picture 4">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873720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7715" r="17715"/>
          <a:stretch>
            <a:fillRect/>
          </a:stretch>
        </p:blipFill>
        <p:spPr>
          <a:xfrm>
            <a:off x="1196389" y="1729244"/>
            <a:ext cx="6565268" cy="3979076"/>
          </a:xfrm>
        </p:spPr>
      </p:pic>
      <p:sp>
        <p:nvSpPr>
          <p:cNvPr id="3" name="Title 2"/>
          <p:cNvSpPr>
            <a:spLocks noGrp="1"/>
          </p:cNvSpPr>
          <p:nvPr>
            <p:ph type="title"/>
          </p:nvPr>
        </p:nvSpPr>
        <p:spPr/>
        <p:txBody>
          <a:bodyPr/>
          <a:lstStyle/>
          <a:p>
            <a:r>
              <a:rPr lang="en-US" sz="4000" dirty="0" err="1" smtClean="0"/>
              <a:t>Sulphur</a:t>
            </a:r>
            <a:r>
              <a:rPr lang="en-US" sz="4000" dirty="0" smtClean="0"/>
              <a:t> Cycle</a:t>
            </a:r>
            <a:endParaRPr lang="en-US" sz="4000" dirty="0"/>
          </a:p>
        </p:txBody>
      </p:sp>
    </p:spTree>
    <p:extLst>
      <p:ext uri="{BB962C8B-B14F-4D97-AF65-F5344CB8AC3E}">
        <p14:creationId xmlns:p14="http://schemas.microsoft.com/office/powerpoint/2010/main" val="36077789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 </a:t>
            </a:r>
            <a:r>
              <a:rPr lang="en-US" dirty="0" smtClean="0"/>
              <a:t>Cycle – 400</a:t>
            </a:r>
            <a:endParaRPr lang="en-US" dirty="0"/>
          </a:p>
        </p:txBody>
      </p:sp>
      <p:sp>
        <p:nvSpPr>
          <p:cNvPr id="3" name="Content Placeholder 2"/>
          <p:cNvSpPr>
            <a:spLocks noGrp="1"/>
          </p:cNvSpPr>
          <p:nvPr>
            <p:ph idx="1"/>
          </p:nvPr>
        </p:nvSpPr>
        <p:spPr/>
        <p:txBody>
          <a:bodyPr>
            <a:normAutofit/>
          </a:bodyPr>
          <a:lstStyle/>
          <a:p>
            <a:r>
              <a:rPr lang="en-US" sz="3600" dirty="0"/>
              <a:t>After being broken down, phosphorus is used by plants or removed by what? </a:t>
            </a:r>
            <a:endParaRPr lang="en-US" sz="3600" dirty="0" smtClean="0"/>
          </a:p>
          <a:p>
            <a:endParaRPr lang="en-US" sz="3600" dirty="0"/>
          </a:p>
          <a:p>
            <a:r>
              <a:rPr lang="en-US" sz="3600" dirty="0"/>
              <a:t>What is by water transport? </a:t>
            </a:r>
          </a:p>
        </p:txBody>
      </p:sp>
      <p:pic>
        <p:nvPicPr>
          <p:cNvPr id="5" name="Picture 4">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345060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 </a:t>
            </a:r>
            <a:r>
              <a:rPr lang="en-US" dirty="0" smtClean="0"/>
              <a:t>Cycle - 500</a:t>
            </a:r>
            <a:endParaRPr lang="en-US" dirty="0"/>
          </a:p>
        </p:txBody>
      </p:sp>
      <p:sp>
        <p:nvSpPr>
          <p:cNvPr id="3" name="Content Placeholder 2"/>
          <p:cNvSpPr>
            <a:spLocks noGrp="1"/>
          </p:cNvSpPr>
          <p:nvPr>
            <p:ph idx="1"/>
          </p:nvPr>
        </p:nvSpPr>
        <p:spPr/>
        <p:txBody>
          <a:bodyPr>
            <a:normAutofit/>
          </a:bodyPr>
          <a:lstStyle/>
          <a:p>
            <a:r>
              <a:rPr lang="en-US" sz="3600" dirty="0"/>
              <a:t>What acts as the main reservoir for phosphorus on the earth’s crust? </a:t>
            </a:r>
            <a:endParaRPr lang="en-US" sz="3600" dirty="0" smtClean="0"/>
          </a:p>
          <a:p>
            <a:endParaRPr lang="en-US" sz="3600" dirty="0"/>
          </a:p>
          <a:p>
            <a:r>
              <a:rPr lang="en-US" sz="3600" dirty="0"/>
              <a:t>What are rocks? </a:t>
            </a:r>
          </a:p>
        </p:txBody>
      </p:sp>
      <p:pic>
        <p:nvPicPr>
          <p:cNvPr id="5" name="Picture 4">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568560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 </a:t>
            </a:r>
            <a:r>
              <a:rPr lang="en-US" dirty="0" smtClean="0"/>
              <a:t>Cycle - 600</a:t>
            </a:r>
            <a:endParaRPr lang="en-US" dirty="0"/>
          </a:p>
        </p:txBody>
      </p:sp>
      <p:sp>
        <p:nvSpPr>
          <p:cNvPr id="3" name="Content Placeholder 2"/>
          <p:cNvSpPr>
            <a:spLocks noGrp="1"/>
          </p:cNvSpPr>
          <p:nvPr>
            <p:ph idx="1"/>
          </p:nvPr>
        </p:nvSpPr>
        <p:spPr/>
        <p:txBody>
          <a:bodyPr>
            <a:normAutofit/>
          </a:bodyPr>
          <a:lstStyle/>
          <a:p>
            <a:r>
              <a:rPr lang="en-US" sz="3600" dirty="0"/>
              <a:t>What natural occurring product is a significant source of phosphorus? </a:t>
            </a:r>
            <a:endParaRPr lang="en-US" sz="3600" dirty="0" smtClean="0"/>
          </a:p>
          <a:p>
            <a:endParaRPr lang="en-US" sz="3600" dirty="0"/>
          </a:p>
          <a:p>
            <a:r>
              <a:rPr lang="en-US" sz="3600" dirty="0"/>
              <a:t>What is animal waste?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4228092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Sulphur</a:t>
            </a:r>
            <a:r>
              <a:rPr lang="en-US" dirty="0" smtClean="0"/>
              <a:t> or ??? Cycle - 100</a:t>
            </a:r>
            <a:endParaRPr lang="en-US" dirty="0"/>
          </a:p>
        </p:txBody>
      </p:sp>
      <p:sp>
        <p:nvSpPr>
          <p:cNvPr id="3" name="Content Placeholder 2"/>
          <p:cNvSpPr>
            <a:spLocks noGrp="1"/>
          </p:cNvSpPr>
          <p:nvPr>
            <p:ph idx="1"/>
          </p:nvPr>
        </p:nvSpPr>
        <p:spPr/>
        <p:txBody>
          <a:bodyPr>
            <a:normAutofit/>
          </a:bodyPr>
          <a:lstStyle/>
          <a:p>
            <a:r>
              <a:rPr lang="en-US" sz="3600" dirty="0"/>
              <a:t>With what can plants absorbs </a:t>
            </a:r>
            <a:r>
              <a:rPr lang="en-US" sz="3600" dirty="0" err="1"/>
              <a:t>sulphates</a:t>
            </a:r>
            <a:r>
              <a:rPr lang="en-US" sz="3600" dirty="0"/>
              <a:t>? </a:t>
            </a:r>
            <a:endParaRPr lang="en-US" sz="3600" dirty="0" smtClean="0"/>
          </a:p>
          <a:p>
            <a:endParaRPr lang="en-US" sz="3600" dirty="0"/>
          </a:p>
          <a:p>
            <a:r>
              <a:rPr lang="en-US" sz="3600" dirty="0"/>
              <a:t>What are roots?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174492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Sulphur</a:t>
            </a:r>
            <a:r>
              <a:rPr lang="en-US" dirty="0"/>
              <a:t> </a:t>
            </a:r>
            <a:r>
              <a:rPr lang="en-US" dirty="0" smtClean="0"/>
              <a:t>or ??? Cycle - 200</a:t>
            </a:r>
            <a:endParaRPr lang="en-US" dirty="0"/>
          </a:p>
        </p:txBody>
      </p:sp>
      <p:sp>
        <p:nvSpPr>
          <p:cNvPr id="3" name="Content Placeholder 2"/>
          <p:cNvSpPr>
            <a:spLocks noGrp="1"/>
          </p:cNvSpPr>
          <p:nvPr>
            <p:ph idx="1"/>
          </p:nvPr>
        </p:nvSpPr>
        <p:spPr/>
        <p:txBody>
          <a:bodyPr>
            <a:normAutofit/>
          </a:bodyPr>
          <a:lstStyle/>
          <a:p>
            <a:r>
              <a:rPr lang="en-US" sz="3600" dirty="0"/>
              <a:t>What is the </a:t>
            </a:r>
            <a:r>
              <a:rPr lang="en-US" sz="3600" dirty="0" smtClean="0"/>
              <a:t>specific name </a:t>
            </a:r>
            <a:r>
              <a:rPr lang="en-US" sz="3600" dirty="0"/>
              <a:t>of the gas that gives off the rotten egg smell associated with marshlands</a:t>
            </a:r>
            <a:r>
              <a:rPr lang="en-US" sz="3600" dirty="0" smtClean="0"/>
              <a:t>?</a:t>
            </a:r>
          </a:p>
          <a:p>
            <a:endParaRPr lang="en-US" sz="3600" dirty="0" smtClean="0"/>
          </a:p>
          <a:p>
            <a:r>
              <a:rPr lang="en-US" sz="3600" dirty="0"/>
              <a:t>What is hydrogen </a:t>
            </a:r>
            <a:r>
              <a:rPr lang="en-US" sz="3600" dirty="0" err="1"/>
              <a:t>sulphide</a:t>
            </a:r>
            <a:r>
              <a:rPr lang="en-US" sz="3600" dirty="0"/>
              <a:t>?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195826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Sulphur</a:t>
            </a:r>
            <a:r>
              <a:rPr lang="en-US" dirty="0"/>
              <a:t> </a:t>
            </a:r>
            <a:r>
              <a:rPr lang="en-US" dirty="0" smtClean="0"/>
              <a:t>or ??? Cycle - 300</a:t>
            </a:r>
            <a:endParaRPr lang="en-US" dirty="0"/>
          </a:p>
        </p:txBody>
      </p:sp>
      <p:sp>
        <p:nvSpPr>
          <p:cNvPr id="3" name="Content Placeholder 2"/>
          <p:cNvSpPr>
            <a:spLocks noGrp="1"/>
          </p:cNvSpPr>
          <p:nvPr>
            <p:ph idx="1"/>
          </p:nvPr>
        </p:nvSpPr>
        <p:spPr/>
        <p:txBody>
          <a:bodyPr>
            <a:normAutofit/>
          </a:bodyPr>
          <a:lstStyle/>
          <a:p>
            <a:r>
              <a:rPr lang="en-US" sz="3600" dirty="0"/>
              <a:t>With so much snow fall occurring in Canada what preceding event is a critical part of the Canadian hydrological cycle? </a:t>
            </a:r>
            <a:endParaRPr lang="en-US" sz="3600" dirty="0" smtClean="0"/>
          </a:p>
          <a:p>
            <a:endParaRPr lang="en-US" sz="3600" dirty="0"/>
          </a:p>
          <a:p>
            <a:r>
              <a:rPr lang="en-US" sz="3600" dirty="0"/>
              <a:t>What is the spring melt?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4042011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Sulphur</a:t>
            </a:r>
            <a:r>
              <a:rPr lang="en-US" dirty="0"/>
              <a:t> </a:t>
            </a:r>
            <a:r>
              <a:rPr lang="en-US" dirty="0" smtClean="0"/>
              <a:t>or ??? Cycle - 400</a:t>
            </a:r>
            <a:endParaRPr lang="en-US" dirty="0"/>
          </a:p>
        </p:txBody>
      </p:sp>
      <p:sp>
        <p:nvSpPr>
          <p:cNvPr id="3" name="Content Placeholder 2"/>
          <p:cNvSpPr>
            <a:spLocks noGrp="1"/>
          </p:cNvSpPr>
          <p:nvPr>
            <p:ph idx="1"/>
          </p:nvPr>
        </p:nvSpPr>
        <p:spPr/>
        <p:txBody>
          <a:bodyPr>
            <a:normAutofit/>
          </a:bodyPr>
          <a:lstStyle/>
          <a:p>
            <a:r>
              <a:rPr lang="en-US" sz="3600" dirty="0" err="1"/>
              <a:t>Sulphur</a:t>
            </a:r>
            <a:r>
              <a:rPr lang="en-US" sz="3600" dirty="0"/>
              <a:t> is a building component for ____? </a:t>
            </a:r>
            <a:endParaRPr lang="en-US" sz="3600" dirty="0" smtClean="0"/>
          </a:p>
          <a:p>
            <a:endParaRPr lang="en-US" sz="3600" dirty="0"/>
          </a:p>
          <a:p>
            <a:r>
              <a:rPr lang="en-US" sz="3600" dirty="0"/>
              <a:t>What are </a:t>
            </a:r>
            <a:r>
              <a:rPr lang="en-US" sz="3600" dirty="0" smtClean="0"/>
              <a:t>proteins?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469694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Sulphur</a:t>
            </a:r>
            <a:r>
              <a:rPr lang="en-US" dirty="0"/>
              <a:t> </a:t>
            </a:r>
            <a:r>
              <a:rPr lang="en-US" dirty="0" smtClean="0"/>
              <a:t>or ??? Cycle - 500</a:t>
            </a:r>
            <a:endParaRPr lang="en-US" dirty="0"/>
          </a:p>
        </p:txBody>
      </p:sp>
      <p:sp>
        <p:nvSpPr>
          <p:cNvPr id="3" name="Content Placeholder 2"/>
          <p:cNvSpPr>
            <a:spLocks noGrp="1"/>
          </p:cNvSpPr>
          <p:nvPr>
            <p:ph idx="1"/>
          </p:nvPr>
        </p:nvSpPr>
        <p:spPr/>
        <p:txBody>
          <a:bodyPr>
            <a:normAutofit/>
          </a:bodyPr>
          <a:lstStyle/>
          <a:p>
            <a:r>
              <a:rPr lang="en-US" sz="3600" dirty="0"/>
              <a:t>What type of carbonate becomes cemented with shells to form rocks</a:t>
            </a:r>
            <a:r>
              <a:rPr lang="en-US" sz="3600" dirty="0" smtClean="0"/>
              <a:t>?</a:t>
            </a:r>
          </a:p>
          <a:p>
            <a:endParaRPr lang="en-US" sz="3600" dirty="0"/>
          </a:p>
          <a:p>
            <a:r>
              <a:rPr lang="en-US" sz="3600" dirty="0"/>
              <a:t>What is calcium carbonate? </a:t>
            </a:r>
            <a:r>
              <a:rPr lang="en-US" sz="3600" dirty="0" smtClean="0"/>
              <a:t>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292440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Sulphur</a:t>
            </a:r>
            <a:r>
              <a:rPr lang="en-US" dirty="0"/>
              <a:t> </a:t>
            </a:r>
            <a:r>
              <a:rPr lang="en-US" dirty="0" smtClean="0"/>
              <a:t>or ??? Cycle - 600</a:t>
            </a:r>
            <a:endParaRPr lang="en-US" dirty="0"/>
          </a:p>
        </p:txBody>
      </p:sp>
      <p:sp>
        <p:nvSpPr>
          <p:cNvPr id="3" name="Content Placeholder 2"/>
          <p:cNvSpPr>
            <a:spLocks noGrp="1"/>
          </p:cNvSpPr>
          <p:nvPr>
            <p:ph idx="1"/>
          </p:nvPr>
        </p:nvSpPr>
        <p:spPr/>
        <p:txBody>
          <a:bodyPr>
            <a:normAutofit/>
          </a:bodyPr>
          <a:lstStyle/>
          <a:p>
            <a:r>
              <a:rPr lang="en-US" sz="3600" dirty="0"/>
              <a:t>What has been the main cause of groundwater more than doubling from 1960-2000? </a:t>
            </a:r>
            <a:endParaRPr lang="en-US" sz="3600" dirty="0" smtClean="0"/>
          </a:p>
          <a:p>
            <a:endParaRPr lang="en-US" sz="3600" dirty="0"/>
          </a:p>
          <a:p>
            <a:r>
              <a:rPr lang="en-US" sz="3600" dirty="0"/>
              <a:t>What is due to agricultural demands?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956659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 - 100</a:t>
            </a:r>
            <a:endParaRPr lang="en-US" dirty="0"/>
          </a:p>
        </p:txBody>
      </p:sp>
      <p:sp>
        <p:nvSpPr>
          <p:cNvPr id="3" name="Content Placeholder 2"/>
          <p:cNvSpPr>
            <a:spLocks noGrp="1"/>
          </p:cNvSpPr>
          <p:nvPr>
            <p:ph idx="1"/>
          </p:nvPr>
        </p:nvSpPr>
        <p:spPr/>
        <p:txBody>
          <a:bodyPr>
            <a:normAutofit/>
          </a:bodyPr>
          <a:lstStyle/>
          <a:p>
            <a:r>
              <a:rPr lang="en-US" sz="3600" dirty="0"/>
              <a:t>How does nitrogen move from the soil to the food chain? </a:t>
            </a:r>
            <a:endParaRPr lang="en-US" sz="3600" dirty="0" smtClean="0"/>
          </a:p>
          <a:p>
            <a:endParaRPr lang="en-US" sz="3600" dirty="0"/>
          </a:p>
          <a:p>
            <a:r>
              <a:rPr lang="en-US" sz="3600" dirty="0"/>
              <a:t>What is through plant matter?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579632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3636" r="3636"/>
          <a:stretch>
            <a:fillRect/>
          </a:stretch>
        </p:blipFill>
        <p:spPr>
          <a:xfrm>
            <a:off x="4059936" y="1225329"/>
            <a:ext cx="3886200" cy="4190999"/>
          </a:xfrm>
        </p:spPr>
      </p:pic>
      <p:sp>
        <p:nvSpPr>
          <p:cNvPr id="3" name="Title 2"/>
          <p:cNvSpPr>
            <a:spLocks noGrp="1"/>
          </p:cNvSpPr>
          <p:nvPr>
            <p:ph type="title"/>
          </p:nvPr>
        </p:nvSpPr>
        <p:spPr/>
        <p:txBody>
          <a:bodyPr/>
          <a:lstStyle/>
          <a:p>
            <a:r>
              <a:rPr lang="en-US" sz="4000" dirty="0" smtClean="0"/>
              <a:t>Carbon Cycle</a:t>
            </a:r>
            <a:endParaRPr lang="en-US" sz="4000" dirty="0"/>
          </a:p>
        </p:txBody>
      </p:sp>
    </p:spTree>
    <p:extLst>
      <p:ext uri="{BB962C8B-B14F-4D97-AF65-F5344CB8AC3E}">
        <p14:creationId xmlns:p14="http://schemas.microsoft.com/office/powerpoint/2010/main" val="1398022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a:t>
            </a:r>
            <a:r>
              <a:rPr lang="en-US" dirty="0" smtClean="0"/>
              <a:t>Cycle - 200</a:t>
            </a:r>
            <a:endParaRPr lang="en-US" dirty="0"/>
          </a:p>
        </p:txBody>
      </p:sp>
      <p:sp>
        <p:nvSpPr>
          <p:cNvPr id="3" name="Content Placeholder 2"/>
          <p:cNvSpPr>
            <a:spLocks noGrp="1"/>
          </p:cNvSpPr>
          <p:nvPr>
            <p:ph idx="1"/>
          </p:nvPr>
        </p:nvSpPr>
        <p:spPr/>
        <p:txBody>
          <a:bodyPr>
            <a:normAutofit/>
          </a:bodyPr>
          <a:lstStyle/>
          <a:p>
            <a:r>
              <a:rPr lang="en-US" sz="3600" dirty="0"/>
              <a:t>Nitrogen is fixed through atmospheric fixation that largely occurs through ____? </a:t>
            </a:r>
            <a:endParaRPr lang="en-US" sz="3600" dirty="0" smtClean="0"/>
          </a:p>
          <a:p>
            <a:endParaRPr lang="en-US" sz="3600" dirty="0"/>
          </a:p>
          <a:p>
            <a:r>
              <a:rPr lang="en-US" sz="3600" dirty="0"/>
              <a:t>What are thunderstorms?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428243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a:t>
            </a:r>
            <a:r>
              <a:rPr lang="en-US" dirty="0" smtClean="0"/>
              <a:t>Cycle - 300</a:t>
            </a:r>
            <a:endParaRPr lang="en-US" dirty="0"/>
          </a:p>
        </p:txBody>
      </p:sp>
      <p:sp>
        <p:nvSpPr>
          <p:cNvPr id="3" name="Content Placeholder 2"/>
          <p:cNvSpPr>
            <a:spLocks noGrp="1"/>
          </p:cNvSpPr>
          <p:nvPr>
            <p:ph idx="1"/>
          </p:nvPr>
        </p:nvSpPr>
        <p:spPr/>
        <p:txBody>
          <a:bodyPr>
            <a:normAutofit/>
          </a:bodyPr>
          <a:lstStyle/>
          <a:p>
            <a:r>
              <a:rPr lang="en-US" sz="3600" dirty="0"/>
              <a:t>Farmers grow crops like alfalfa and clover in their crop rotation to build up what in the soil? </a:t>
            </a:r>
            <a:endParaRPr lang="en-US" sz="3600" dirty="0" smtClean="0"/>
          </a:p>
          <a:p>
            <a:endParaRPr lang="en-US" sz="3600" dirty="0"/>
          </a:p>
          <a:p>
            <a:r>
              <a:rPr lang="en-US" sz="3600" dirty="0"/>
              <a:t>What are nitrates?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527665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a:t>
            </a:r>
            <a:r>
              <a:rPr lang="en-US" dirty="0" smtClean="0"/>
              <a:t>Cycle - 400</a:t>
            </a:r>
            <a:endParaRPr lang="en-US" dirty="0"/>
          </a:p>
        </p:txBody>
      </p:sp>
      <p:sp>
        <p:nvSpPr>
          <p:cNvPr id="3" name="Content Placeholder 2"/>
          <p:cNvSpPr>
            <a:spLocks noGrp="1"/>
          </p:cNvSpPr>
          <p:nvPr>
            <p:ph idx="1"/>
          </p:nvPr>
        </p:nvSpPr>
        <p:spPr/>
        <p:txBody>
          <a:bodyPr>
            <a:noAutofit/>
          </a:bodyPr>
          <a:lstStyle/>
          <a:p>
            <a:r>
              <a:rPr lang="en-US" sz="3600" dirty="0"/>
              <a:t>Nitrates are soluble </a:t>
            </a:r>
            <a:r>
              <a:rPr lang="en-US" sz="3600" dirty="0" smtClean="0"/>
              <a:t>but </a:t>
            </a:r>
            <a:r>
              <a:rPr lang="en-US" sz="3600" dirty="0"/>
              <a:t>they have the potential to be lost to the ecosystem by runoff, if this happens they become a major contributor to ____? </a:t>
            </a:r>
            <a:endParaRPr lang="en-US" sz="3600" dirty="0" smtClean="0"/>
          </a:p>
          <a:p>
            <a:endParaRPr lang="en-US" sz="3600" dirty="0"/>
          </a:p>
          <a:p>
            <a:r>
              <a:rPr lang="en-US" sz="3600" dirty="0"/>
              <a:t>What is eutrophication?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472693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a:t>
            </a:r>
            <a:r>
              <a:rPr lang="en-US" dirty="0" smtClean="0"/>
              <a:t>Cycle - 500</a:t>
            </a:r>
            <a:endParaRPr lang="en-US" dirty="0"/>
          </a:p>
        </p:txBody>
      </p:sp>
      <p:sp>
        <p:nvSpPr>
          <p:cNvPr id="3" name="Content Placeholder 2"/>
          <p:cNvSpPr>
            <a:spLocks noGrp="1"/>
          </p:cNvSpPr>
          <p:nvPr>
            <p:ph idx="1"/>
          </p:nvPr>
        </p:nvSpPr>
        <p:spPr/>
        <p:txBody>
          <a:bodyPr>
            <a:normAutofit/>
          </a:bodyPr>
          <a:lstStyle/>
          <a:p>
            <a:r>
              <a:rPr lang="en-US" sz="3600" dirty="0"/>
              <a:t>Nitrates and what type of salt is absorbed by plants to enrich the surrounding soils? </a:t>
            </a:r>
            <a:endParaRPr lang="en-US" sz="3600" dirty="0" smtClean="0"/>
          </a:p>
          <a:p>
            <a:endParaRPr lang="en-US" sz="3600" dirty="0"/>
          </a:p>
          <a:p>
            <a:r>
              <a:rPr lang="en-US" sz="3600" dirty="0"/>
              <a:t>What </a:t>
            </a:r>
            <a:r>
              <a:rPr lang="en-US" sz="3600" dirty="0" smtClean="0"/>
              <a:t>are ammonium salts?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4074384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a:t>
            </a:r>
            <a:r>
              <a:rPr lang="en-US" dirty="0" smtClean="0"/>
              <a:t>Cycle - 600</a:t>
            </a:r>
            <a:endParaRPr lang="en-US" dirty="0"/>
          </a:p>
        </p:txBody>
      </p:sp>
      <p:sp>
        <p:nvSpPr>
          <p:cNvPr id="3" name="Content Placeholder 2"/>
          <p:cNvSpPr>
            <a:spLocks noGrp="1"/>
          </p:cNvSpPr>
          <p:nvPr>
            <p:ph idx="1"/>
          </p:nvPr>
        </p:nvSpPr>
        <p:spPr/>
        <p:txBody>
          <a:bodyPr>
            <a:normAutofit/>
          </a:bodyPr>
          <a:lstStyle/>
          <a:p>
            <a:r>
              <a:rPr lang="en-US" sz="3600" dirty="0"/>
              <a:t>The most important nitrogen fixers are bacteria of which family? They grow on certain plants </a:t>
            </a:r>
            <a:endParaRPr lang="en-US" sz="3600" dirty="0" smtClean="0"/>
          </a:p>
          <a:p>
            <a:endParaRPr lang="en-US" sz="3600" dirty="0"/>
          </a:p>
          <a:p>
            <a:r>
              <a:rPr lang="en-US" sz="3600" dirty="0"/>
              <a:t>What is the rhizobium family?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909011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 - 100</a:t>
            </a:r>
            <a:endParaRPr lang="en-US" dirty="0"/>
          </a:p>
        </p:txBody>
      </p:sp>
      <p:sp>
        <p:nvSpPr>
          <p:cNvPr id="3" name="Content Placeholder 2"/>
          <p:cNvSpPr>
            <a:spLocks noGrp="1"/>
          </p:cNvSpPr>
          <p:nvPr>
            <p:ph idx="1"/>
          </p:nvPr>
        </p:nvSpPr>
        <p:spPr/>
        <p:txBody>
          <a:bodyPr>
            <a:normAutofit/>
          </a:bodyPr>
          <a:lstStyle/>
          <a:p>
            <a:r>
              <a:rPr lang="en-US" sz="3600" dirty="0"/>
              <a:t>What process allows plants to take up carbon dioxide from the atmosphere? </a:t>
            </a:r>
            <a:endParaRPr lang="en-US" sz="3600" dirty="0" smtClean="0"/>
          </a:p>
          <a:p>
            <a:endParaRPr lang="en-US" sz="3600" dirty="0"/>
          </a:p>
          <a:p>
            <a:r>
              <a:rPr lang="en-US" sz="3600" dirty="0"/>
              <a:t>What is photosynthesis?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42253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a:t>
            </a:r>
            <a:r>
              <a:rPr lang="en-US" dirty="0" smtClean="0"/>
              <a:t>Cycle - 200</a:t>
            </a:r>
            <a:endParaRPr lang="en-US" dirty="0"/>
          </a:p>
        </p:txBody>
      </p:sp>
      <p:sp>
        <p:nvSpPr>
          <p:cNvPr id="3" name="Content Placeholder 2"/>
          <p:cNvSpPr>
            <a:spLocks noGrp="1"/>
          </p:cNvSpPr>
          <p:nvPr>
            <p:ph idx="1"/>
          </p:nvPr>
        </p:nvSpPr>
        <p:spPr/>
        <p:txBody>
          <a:bodyPr>
            <a:normAutofit/>
          </a:bodyPr>
          <a:lstStyle/>
          <a:p>
            <a:r>
              <a:rPr lang="en-US" sz="3600" dirty="0"/>
              <a:t>The ocean storage capacity for carbon may be _____? </a:t>
            </a:r>
            <a:endParaRPr lang="en-US" sz="3600" dirty="0" smtClean="0"/>
          </a:p>
          <a:p>
            <a:endParaRPr lang="en-US" sz="3600" dirty="0"/>
          </a:p>
          <a:p>
            <a:r>
              <a:rPr lang="en-US" sz="3600" dirty="0"/>
              <a:t>What is decreasing? </a:t>
            </a:r>
          </a:p>
        </p:txBody>
      </p:sp>
      <p:pic>
        <p:nvPicPr>
          <p:cNvPr id="5" name="Picture 4">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134365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a:t>
            </a:r>
            <a:r>
              <a:rPr lang="en-US" dirty="0" smtClean="0"/>
              <a:t>Cycle - 300</a:t>
            </a:r>
            <a:endParaRPr lang="en-US" dirty="0"/>
          </a:p>
        </p:txBody>
      </p:sp>
      <p:sp>
        <p:nvSpPr>
          <p:cNvPr id="3" name="Content Placeholder 2"/>
          <p:cNvSpPr>
            <a:spLocks noGrp="1"/>
          </p:cNvSpPr>
          <p:nvPr>
            <p:ph idx="1"/>
          </p:nvPr>
        </p:nvSpPr>
        <p:spPr/>
        <p:txBody>
          <a:bodyPr>
            <a:normAutofit/>
          </a:bodyPr>
          <a:lstStyle/>
          <a:p>
            <a:r>
              <a:rPr lang="en-US" sz="3600" dirty="0"/>
              <a:t>Where can some carbon be stored for extended periods of time? </a:t>
            </a:r>
            <a:endParaRPr lang="en-US" sz="3600" dirty="0" smtClean="0"/>
          </a:p>
          <a:p>
            <a:endParaRPr lang="en-US" sz="3600" dirty="0"/>
          </a:p>
          <a:p>
            <a:r>
              <a:rPr lang="en-US" sz="3600" dirty="0"/>
              <a:t>What is the lithosphere?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596393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a:t>
            </a:r>
            <a:r>
              <a:rPr lang="en-US" dirty="0" smtClean="0"/>
              <a:t>Cycle - 400</a:t>
            </a:r>
            <a:endParaRPr lang="en-US" dirty="0"/>
          </a:p>
        </p:txBody>
      </p:sp>
      <p:sp>
        <p:nvSpPr>
          <p:cNvPr id="3" name="Content Placeholder 2"/>
          <p:cNvSpPr>
            <a:spLocks noGrp="1"/>
          </p:cNvSpPr>
          <p:nvPr>
            <p:ph idx="1"/>
          </p:nvPr>
        </p:nvSpPr>
        <p:spPr/>
        <p:txBody>
          <a:bodyPr>
            <a:normAutofit/>
          </a:bodyPr>
          <a:lstStyle/>
          <a:p>
            <a:r>
              <a:rPr lang="en-US" sz="3600" dirty="0"/>
              <a:t>What are often referred to as carbon sinks</a:t>
            </a:r>
            <a:r>
              <a:rPr lang="en-US" sz="3600" dirty="0" smtClean="0"/>
              <a:t>?</a:t>
            </a:r>
          </a:p>
          <a:p>
            <a:endParaRPr lang="en-US" sz="3600" dirty="0"/>
          </a:p>
          <a:p>
            <a:r>
              <a:rPr lang="en-US" sz="3600" dirty="0"/>
              <a:t>What are old growth forests? </a:t>
            </a:r>
            <a:r>
              <a:rPr lang="en-US" sz="3600" dirty="0" smtClean="0"/>
              <a:t>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4250975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a:t>
            </a:r>
            <a:r>
              <a:rPr lang="en-US" dirty="0" smtClean="0"/>
              <a:t>Cycle - 500</a:t>
            </a:r>
            <a:endParaRPr lang="en-US" dirty="0"/>
          </a:p>
        </p:txBody>
      </p:sp>
      <p:sp>
        <p:nvSpPr>
          <p:cNvPr id="3" name="Content Placeholder 2"/>
          <p:cNvSpPr>
            <a:spLocks noGrp="1"/>
          </p:cNvSpPr>
          <p:nvPr>
            <p:ph idx="1"/>
          </p:nvPr>
        </p:nvSpPr>
        <p:spPr/>
        <p:txBody>
          <a:bodyPr>
            <a:normAutofit/>
          </a:bodyPr>
          <a:lstStyle/>
          <a:p>
            <a:r>
              <a:rPr lang="en-US" sz="3600" dirty="0"/>
              <a:t>Residence time of carbon dioxide in shallow water, which is mixed with deeper water, can be up to how many years? </a:t>
            </a:r>
            <a:endParaRPr lang="en-US" sz="3600" dirty="0" smtClean="0"/>
          </a:p>
          <a:p>
            <a:endParaRPr lang="en-US" sz="3600" dirty="0" smtClean="0"/>
          </a:p>
          <a:p>
            <a:r>
              <a:rPr lang="en-US" sz="3600" dirty="0"/>
              <a:t>What is 350 years?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1572582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6524" r="16524"/>
          <a:stretch>
            <a:fillRect/>
          </a:stretch>
        </p:blipFill>
        <p:spPr>
          <a:xfrm>
            <a:off x="1026339" y="1199674"/>
            <a:ext cx="7008502" cy="4842165"/>
          </a:xfrm>
        </p:spPr>
      </p:pic>
      <p:sp>
        <p:nvSpPr>
          <p:cNvPr id="6" name="TextBox 5"/>
          <p:cNvSpPr txBox="1"/>
          <p:nvPr/>
        </p:nvSpPr>
        <p:spPr>
          <a:xfrm>
            <a:off x="1834571" y="264300"/>
            <a:ext cx="5670499" cy="707886"/>
          </a:xfrm>
          <a:prstGeom prst="rect">
            <a:avLst/>
          </a:prstGeom>
          <a:noFill/>
        </p:spPr>
        <p:txBody>
          <a:bodyPr wrap="square" rtlCol="0">
            <a:spAutoFit/>
          </a:bodyPr>
          <a:lstStyle/>
          <a:p>
            <a:pPr algn="ctr"/>
            <a:r>
              <a:rPr lang="en-US" sz="4000" dirty="0" smtClean="0"/>
              <a:t>Phosphorus Cycle</a:t>
            </a:r>
            <a:endParaRPr lang="en-US" sz="4000" dirty="0"/>
          </a:p>
        </p:txBody>
      </p:sp>
    </p:spTree>
    <p:extLst>
      <p:ext uri="{BB962C8B-B14F-4D97-AF65-F5344CB8AC3E}">
        <p14:creationId xmlns:p14="http://schemas.microsoft.com/office/powerpoint/2010/main" val="21648585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a:t>
            </a:r>
            <a:r>
              <a:rPr lang="en-US" dirty="0" smtClean="0"/>
              <a:t>Cycle - 600</a:t>
            </a:r>
            <a:endParaRPr lang="en-US" dirty="0"/>
          </a:p>
        </p:txBody>
      </p:sp>
      <p:sp>
        <p:nvSpPr>
          <p:cNvPr id="3" name="Content Placeholder 2"/>
          <p:cNvSpPr>
            <a:spLocks noGrp="1"/>
          </p:cNvSpPr>
          <p:nvPr>
            <p:ph idx="1"/>
          </p:nvPr>
        </p:nvSpPr>
        <p:spPr/>
        <p:txBody>
          <a:bodyPr>
            <a:normAutofit/>
          </a:bodyPr>
          <a:lstStyle/>
          <a:p>
            <a:r>
              <a:rPr lang="en-US" sz="3600" dirty="0"/>
              <a:t>What type of stone can release carbon once on land</a:t>
            </a:r>
            <a:r>
              <a:rPr lang="en-US" sz="3600" dirty="0" smtClean="0"/>
              <a:t>?</a:t>
            </a:r>
          </a:p>
          <a:p>
            <a:endParaRPr lang="en-US" sz="3600" dirty="0"/>
          </a:p>
          <a:p>
            <a:r>
              <a:rPr lang="en-US" sz="3600" dirty="0"/>
              <a:t>What is limestone? </a:t>
            </a:r>
            <a:r>
              <a:rPr lang="en-US" sz="3600" dirty="0" smtClean="0"/>
              <a:t>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395369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Hydrological Cycle - 100</a:t>
            </a:r>
            <a:endParaRPr lang="en-US" dirty="0"/>
          </a:p>
        </p:txBody>
      </p:sp>
      <p:sp>
        <p:nvSpPr>
          <p:cNvPr id="3" name="Content Placeholder 2"/>
          <p:cNvSpPr>
            <a:spLocks noGrp="1"/>
          </p:cNvSpPr>
          <p:nvPr>
            <p:ph idx="1"/>
          </p:nvPr>
        </p:nvSpPr>
        <p:spPr/>
        <p:txBody>
          <a:bodyPr>
            <a:normAutofit/>
          </a:bodyPr>
          <a:lstStyle/>
          <a:p>
            <a:r>
              <a:rPr lang="en-US" sz="3600" dirty="0"/>
              <a:t>What is the energy source of the water cycle</a:t>
            </a:r>
            <a:r>
              <a:rPr lang="en-US" sz="3600" dirty="0" smtClean="0"/>
              <a:t>?</a:t>
            </a:r>
          </a:p>
          <a:p>
            <a:endParaRPr lang="en-US" sz="3600" dirty="0"/>
          </a:p>
          <a:p>
            <a:r>
              <a:rPr lang="en-US" sz="3600" dirty="0"/>
              <a:t>What is the sun? </a:t>
            </a:r>
            <a:r>
              <a:rPr lang="en-US" sz="3600" dirty="0" smtClean="0"/>
              <a:t>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617384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Hydrological </a:t>
            </a:r>
            <a:r>
              <a:rPr lang="en-US" dirty="0" smtClean="0"/>
              <a:t>Cycle - 200</a:t>
            </a:r>
            <a:endParaRPr lang="en-US" dirty="0"/>
          </a:p>
        </p:txBody>
      </p:sp>
      <p:sp>
        <p:nvSpPr>
          <p:cNvPr id="3" name="Content Placeholder 2"/>
          <p:cNvSpPr>
            <a:spLocks noGrp="1"/>
          </p:cNvSpPr>
          <p:nvPr>
            <p:ph idx="1"/>
          </p:nvPr>
        </p:nvSpPr>
        <p:spPr/>
        <p:txBody>
          <a:bodyPr>
            <a:normAutofit/>
          </a:bodyPr>
          <a:lstStyle/>
          <a:p>
            <a:r>
              <a:rPr lang="en-US" sz="3600" dirty="0"/>
              <a:t>What is the second largest water reservoir on earth? </a:t>
            </a:r>
            <a:endParaRPr lang="en-US" sz="3600" dirty="0" smtClean="0"/>
          </a:p>
          <a:p>
            <a:endParaRPr lang="en-US" sz="3600" dirty="0" smtClean="0"/>
          </a:p>
          <a:p>
            <a:r>
              <a:rPr lang="en-US" sz="3600" dirty="0"/>
              <a:t>What are polar ice caps?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641250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Hydrological </a:t>
            </a:r>
            <a:r>
              <a:rPr lang="en-US" dirty="0" smtClean="0"/>
              <a:t>Cycle - 300</a:t>
            </a:r>
            <a:endParaRPr lang="en-US" dirty="0"/>
          </a:p>
        </p:txBody>
      </p:sp>
      <p:sp>
        <p:nvSpPr>
          <p:cNvPr id="3" name="Content Placeholder 2"/>
          <p:cNvSpPr>
            <a:spLocks noGrp="1"/>
          </p:cNvSpPr>
          <p:nvPr>
            <p:ph idx="1"/>
          </p:nvPr>
        </p:nvSpPr>
        <p:spPr/>
        <p:txBody>
          <a:bodyPr>
            <a:normAutofit/>
          </a:bodyPr>
          <a:lstStyle/>
          <a:p>
            <a:r>
              <a:rPr lang="en-US" sz="3600" dirty="0"/>
              <a:t>How much of Canada is covered in snow for part of the winter</a:t>
            </a:r>
            <a:r>
              <a:rPr lang="en-US" sz="3600" dirty="0" smtClean="0"/>
              <a:t>?</a:t>
            </a:r>
          </a:p>
          <a:p>
            <a:endParaRPr lang="en-US" sz="3600" dirty="0"/>
          </a:p>
          <a:p>
            <a:r>
              <a:rPr lang="en-US" sz="3600" dirty="0"/>
              <a:t>What is 95%? </a:t>
            </a:r>
            <a:r>
              <a:rPr lang="en-US" sz="3600" dirty="0" smtClean="0"/>
              <a:t>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127553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Hydrological </a:t>
            </a:r>
            <a:r>
              <a:rPr lang="en-US" dirty="0" smtClean="0"/>
              <a:t>Cycle - 400</a:t>
            </a:r>
            <a:endParaRPr lang="en-US" dirty="0"/>
          </a:p>
        </p:txBody>
      </p:sp>
      <p:sp>
        <p:nvSpPr>
          <p:cNvPr id="3" name="Content Placeholder 2"/>
          <p:cNvSpPr>
            <a:spLocks noGrp="1"/>
          </p:cNvSpPr>
          <p:nvPr>
            <p:ph idx="1"/>
          </p:nvPr>
        </p:nvSpPr>
        <p:spPr/>
        <p:txBody>
          <a:bodyPr>
            <a:normAutofit/>
          </a:bodyPr>
          <a:lstStyle/>
          <a:p>
            <a:r>
              <a:rPr lang="en-US" sz="3600" dirty="0"/>
              <a:t>What is the average residence time is water vapor in the atmosphere</a:t>
            </a:r>
            <a:r>
              <a:rPr lang="en-US" sz="3600" dirty="0" smtClean="0"/>
              <a:t>?</a:t>
            </a:r>
          </a:p>
          <a:p>
            <a:endParaRPr lang="en-US" sz="3600" dirty="0"/>
          </a:p>
          <a:p>
            <a:r>
              <a:rPr lang="en-US" sz="3600" dirty="0"/>
              <a:t>What is 9-12 days? </a:t>
            </a:r>
            <a:r>
              <a:rPr lang="en-US" sz="3600" dirty="0" smtClean="0"/>
              <a:t> </a:t>
            </a:r>
            <a:endParaRPr lang="en-US" sz="3600" dirty="0"/>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040302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Hydrological </a:t>
            </a:r>
            <a:r>
              <a:rPr lang="en-US" dirty="0" smtClean="0"/>
              <a:t>Cycle - 500</a:t>
            </a:r>
            <a:endParaRPr lang="en-US" dirty="0"/>
          </a:p>
        </p:txBody>
      </p:sp>
      <p:sp>
        <p:nvSpPr>
          <p:cNvPr id="3" name="Content Placeholder 2"/>
          <p:cNvSpPr>
            <a:spLocks noGrp="1"/>
          </p:cNvSpPr>
          <p:nvPr>
            <p:ph idx="1"/>
          </p:nvPr>
        </p:nvSpPr>
        <p:spPr/>
        <p:txBody>
          <a:bodyPr>
            <a:normAutofit/>
          </a:bodyPr>
          <a:lstStyle/>
          <a:p>
            <a:r>
              <a:rPr lang="en-US" sz="3600" dirty="0"/>
              <a:t>What percentage of water is evaporated directly from the ocean surface? </a:t>
            </a:r>
            <a:endParaRPr lang="en-US" sz="3600" dirty="0" smtClean="0"/>
          </a:p>
          <a:p>
            <a:endParaRPr lang="en-US" sz="3600" dirty="0"/>
          </a:p>
          <a:p>
            <a:r>
              <a:rPr lang="en-US" sz="3600" dirty="0"/>
              <a:t>What is 86%?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223632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Hydrological </a:t>
            </a:r>
            <a:r>
              <a:rPr lang="en-US" dirty="0" smtClean="0"/>
              <a:t>Cycle - 600</a:t>
            </a:r>
            <a:endParaRPr lang="en-US" dirty="0"/>
          </a:p>
        </p:txBody>
      </p:sp>
      <p:sp>
        <p:nvSpPr>
          <p:cNvPr id="3" name="Content Placeholder 2"/>
          <p:cNvSpPr>
            <a:spLocks noGrp="1"/>
          </p:cNvSpPr>
          <p:nvPr>
            <p:ph idx="1"/>
          </p:nvPr>
        </p:nvSpPr>
        <p:spPr/>
        <p:txBody>
          <a:bodyPr>
            <a:normAutofit/>
          </a:bodyPr>
          <a:lstStyle/>
          <a:p>
            <a:r>
              <a:rPr lang="en-US" sz="3600" dirty="0"/>
              <a:t>What is the most commonly dissolved substance from the ocean</a:t>
            </a:r>
            <a:r>
              <a:rPr lang="en-US" sz="3600" dirty="0" smtClean="0"/>
              <a:t>? </a:t>
            </a:r>
          </a:p>
          <a:p>
            <a:endParaRPr lang="en-US" sz="3600" dirty="0"/>
          </a:p>
          <a:p>
            <a:r>
              <a:rPr lang="en-US" sz="3600" dirty="0"/>
              <a:t>What is sodium chloride? </a:t>
            </a:r>
          </a:p>
        </p:txBody>
      </p:sp>
      <p:pic>
        <p:nvPicPr>
          <p:cNvPr id="4" name="Picture 3">
            <a:hlinkClick r:id="rId2" action="ppaction://hlinksldjump"/>
          </p:cNvPr>
          <p:cNvPicPr>
            <a:picLocks noChangeAspect="1"/>
          </p:cNvPicPr>
          <p:nvPr/>
        </p:nvPicPr>
        <p:blipFill>
          <a:blip r:embed="rId3"/>
          <a:stretch>
            <a:fillRect/>
          </a:stretch>
        </p:blipFill>
        <p:spPr>
          <a:xfrm>
            <a:off x="0" y="5726825"/>
            <a:ext cx="1131175" cy="1131175"/>
          </a:xfrm>
          <a:prstGeom prst="rect">
            <a:avLst/>
          </a:prstGeom>
        </p:spPr>
      </p:pic>
    </p:spTree>
    <p:extLst>
      <p:ext uri="{BB962C8B-B14F-4D97-AF65-F5344CB8AC3E}">
        <p14:creationId xmlns:p14="http://schemas.microsoft.com/office/powerpoint/2010/main" val="3590273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4744" r="14744"/>
          <a:stretch>
            <a:fillRect/>
          </a:stretch>
        </p:blipFill>
        <p:spPr/>
      </p:pic>
      <p:sp>
        <p:nvSpPr>
          <p:cNvPr id="3" name="Title 2"/>
          <p:cNvSpPr>
            <a:spLocks noGrp="1"/>
          </p:cNvSpPr>
          <p:nvPr>
            <p:ph type="title"/>
          </p:nvPr>
        </p:nvSpPr>
        <p:spPr/>
        <p:txBody>
          <a:bodyPr/>
          <a:lstStyle/>
          <a:p>
            <a:r>
              <a:rPr lang="en-US" sz="4000" dirty="0" smtClean="0"/>
              <a:t>Nitrogen Cycle</a:t>
            </a:r>
            <a:endParaRPr lang="en-US" sz="4000" dirty="0"/>
          </a:p>
        </p:txBody>
      </p:sp>
    </p:spTree>
    <p:extLst>
      <p:ext uri="{BB962C8B-B14F-4D97-AF65-F5344CB8AC3E}">
        <p14:creationId xmlns:p14="http://schemas.microsoft.com/office/powerpoint/2010/main" val="16956694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Hydrological Cycle</a:t>
            </a:r>
            <a:endParaRPr lang="en-US" sz="4000" dirty="0"/>
          </a:p>
        </p:txBody>
      </p:sp>
      <p:pic>
        <p:nvPicPr>
          <p:cNvPr id="12" name="Picture Placeholder 11"/>
          <p:cNvPicPr>
            <a:picLocks noGrp="1" noChangeAspect="1"/>
          </p:cNvPicPr>
          <p:nvPr>
            <p:ph type="pic" idx="1"/>
          </p:nvPr>
        </p:nvPicPr>
        <p:blipFill>
          <a:blip r:embed="rId2"/>
          <a:srcRect l="15650" r="15650"/>
          <a:stretch>
            <a:fillRect/>
          </a:stretch>
        </p:blipFill>
        <p:spPr>
          <a:xfrm>
            <a:off x="-105841" y="1681086"/>
            <a:ext cx="8954770" cy="4217154"/>
          </a:xfrm>
        </p:spPr>
      </p:pic>
    </p:spTree>
    <p:extLst>
      <p:ext uri="{BB962C8B-B14F-4D97-AF65-F5344CB8AC3E}">
        <p14:creationId xmlns:p14="http://schemas.microsoft.com/office/powerpoint/2010/main" val="6892605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CLIMATE CHANGE</a:t>
            </a:r>
            <a:endParaRPr lang="en-US" dirty="0"/>
          </a:p>
        </p:txBody>
      </p:sp>
      <p:sp>
        <p:nvSpPr>
          <p:cNvPr id="3" name="Subtitle 2"/>
          <p:cNvSpPr>
            <a:spLocks noGrp="1"/>
          </p:cNvSpPr>
          <p:nvPr>
            <p:ph type="subTitle" idx="1"/>
          </p:nvPr>
        </p:nvSpPr>
        <p:spPr/>
        <p:txBody>
          <a:bodyPr/>
          <a:lstStyle/>
          <a:p>
            <a:r>
              <a:rPr lang="en-US" dirty="0" smtClean="0"/>
              <a:t>ZOE GRAHAM AND JULIE WILLIAMS</a:t>
            </a:r>
            <a:endParaRPr lang="en-US" dirty="0"/>
          </a:p>
        </p:txBody>
      </p:sp>
    </p:spTree>
    <p:extLst>
      <p:ext uri="{BB962C8B-B14F-4D97-AF65-F5344CB8AC3E}">
        <p14:creationId xmlns:p14="http://schemas.microsoft.com/office/powerpoint/2010/main" val="18522846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activity: oceans</a:t>
            </a:r>
            <a:endParaRPr lang="en-US" dirty="0"/>
          </a:p>
        </p:txBody>
      </p:sp>
      <p:sp>
        <p:nvSpPr>
          <p:cNvPr id="3" name="Content Placeholder 2"/>
          <p:cNvSpPr>
            <a:spLocks noGrp="1"/>
          </p:cNvSpPr>
          <p:nvPr>
            <p:ph idx="1"/>
          </p:nvPr>
        </p:nvSpPr>
        <p:spPr/>
        <p:txBody>
          <a:bodyPr/>
          <a:lstStyle/>
          <a:p>
            <a:r>
              <a:rPr lang="en-US" dirty="0"/>
              <a:t>The ocean surface takes up about 2 billion metric </a:t>
            </a:r>
            <a:r>
              <a:rPr lang="en-US" dirty="0" err="1"/>
              <a:t>tonnes</a:t>
            </a:r>
            <a:r>
              <a:rPr lang="en-US" dirty="0"/>
              <a:t> of carbon per year by gas exchange, equivalent to one-third of annual anthropocentric emissions. Scientists have estimated that that the oceans have absorbed at least half of the anthropocentric CO2 emissions occurring since 1750</a:t>
            </a:r>
            <a:r>
              <a:rPr lang="en-US" dirty="0" smtClean="0"/>
              <a:t>.</a:t>
            </a:r>
            <a:endParaRPr lang="en-US" dirty="0"/>
          </a:p>
          <a:p>
            <a:r>
              <a:rPr lang="en-US" dirty="0" smtClean="0"/>
              <a:t>However</a:t>
            </a:r>
            <a:r>
              <a:rPr lang="en-US" dirty="0"/>
              <a:t>, the lag time in these movements is considerable and too slow for us to hope that the process can compensate for all the extra CO2 released into the atmosphere by human activities. </a:t>
            </a:r>
          </a:p>
          <a:p>
            <a:r>
              <a:rPr lang="en-US" dirty="0" smtClean="0"/>
              <a:t>The Intergovernmental Panel on Climate Change predicts that ocean acidity will increase by 150 per cent by 2100.</a:t>
            </a:r>
          </a:p>
          <a:p>
            <a:endParaRPr lang="en-US" dirty="0"/>
          </a:p>
        </p:txBody>
      </p:sp>
    </p:spTree>
    <p:extLst>
      <p:ext uri="{BB962C8B-B14F-4D97-AF65-F5344CB8AC3E}">
        <p14:creationId xmlns:p14="http://schemas.microsoft.com/office/powerpoint/2010/main" val="5348616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Thermohaline</a:t>
            </a:r>
            <a:r>
              <a:rPr lang="en-US" dirty="0" smtClean="0"/>
              <a:t> Circulation – the movement of carbon saturated water around the globe, mainly as a result of differing water densities. </a:t>
            </a:r>
          </a:p>
          <a:p>
            <a:endParaRPr lang="en-US" dirty="0"/>
          </a:p>
          <a:p>
            <a:r>
              <a:rPr lang="en-US" dirty="0" smtClean="0"/>
              <a:t>One main concern with global warming is the impact it may have on </a:t>
            </a:r>
            <a:r>
              <a:rPr lang="en-US" dirty="0" err="1" smtClean="0"/>
              <a:t>thermohaline</a:t>
            </a:r>
            <a:r>
              <a:rPr lang="en-US" dirty="0" smtClean="0"/>
              <a:t> circulation. With increased temperatures, the polar ice caps will melt resulting in an increase in the amount of fresh water in the oceans. Fresh water is less dense and will not sink to the same depth as cold salty water. This will result in less carbon being sequestered for shorter periods of time. </a:t>
            </a:r>
          </a:p>
          <a:p>
            <a:r>
              <a:rPr lang="en-US" dirty="0" smtClean="0"/>
              <a:t>The warmer the atmosphere gets as a result of CO2 emissions the more ice will melt resulting in less CO2 being absorbed by the ocean which will result in an increased atmospheric warming -&gt; Positive Feedback Loop</a:t>
            </a:r>
            <a:endParaRPr lang="en-US" dirty="0"/>
          </a:p>
        </p:txBody>
      </p:sp>
    </p:spTree>
    <p:extLst>
      <p:ext uri="{BB962C8B-B14F-4D97-AF65-F5344CB8AC3E}">
        <p14:creationId xmlns:p14="http://schemas.microsoft.com/office/powerpoint/2010/main" val="21631514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17528</TotalTime>
  <Words>1672</Words>
  <Application>Microsoft Macintosh PowerPoint</Application>
  <PresentationFormat>On-screen Show (4:3)</PresentationFormat>
  <Paragraphs>203</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Urban Pop</vt:lpstr>
      <vt:lpstr>Geography 11- Climate Change</vt:lpstr>
      <vt:lpstr>Sulphur Cycle</vt:lpstr>
      <vt:lpstr>Carbon Cycle</vt:lpstr>
      <vt:lpstr>PowerPoint Presentation</vt:lpstr>
      <vt:lpstr>Nitrogen Cycle</vt:lpstr>
      <vt:lpstr>Hydrological Cycle</vt:lpstr>
      <vt:lpstr>INTRODUCTION TO CLIMATE CHANGE</vt:lpstr>
      <vt:lpstr>Human activity: oceans</vt:lpstr>
      <vt:lpstr>PowerPoint Presentation</vt:lpstr>
      <vt:lpstr>Human activity: Fisheries</vt:lpstr>
      <vt:lpstr>Human use: Agriculture</vt:lpstr>
      <vt:lpstr>Impacts of Agriculture </vt:lpstr>
      <vt:lpstr>summary</vt:lpstr>
      <vt:lpstr>Jeopardy!</vt:lpstr>
      <vt:lpstr>Rules</vt:lpstr>
      <vt:lpstr>PowerPoint Presentation</vt:lpstr>
      <vt:lpstr>Phosphorus Cycle - 100</vt:lpstr>
      <vt:lpstr>Phosphorus Cycle - 200</vt:lpstr>
      <vt:lpstr>Phosphorus Cycle - 300</vt:lpstr>
      <vt:lpstr>Phosphorus Cycle – 400</vt:lpstr>
      <vt:lpstr>Phosphorus Cycle - 500</vt:lpstr>
      <vt:lpstr>Phosphorus Cycle - 600</vt:lpstr>
      <vt:lpstr>Sulphur or ??? Cycle - 100</vt:lpstr>
      <vt:lpstr>Sulphur or ??? Cycle - 200</vt:lpstr>
      <vt:lpstr>Sulphur or ??? Cycle - 300</vt:lpstr>
      <vt:lpstr>Sulphur or ??? Cycle - 400</vt:lpstr>
      <vt:lpstr>Sulphur or ??? Cycle - 500</vt:lpstr>
      <vt:lpstr>Sulphur or ??? Cycle - 600</vt:lpstr>
      <vt:lpstr>Nitrogen Cycle - 100</vt:lpstr>
      <vt:lpstr>Nitrogen Cycle - 200</vt:lpstr>
      <vt:lpstr>Nitrogen Cycle - 300</vt:lpstr>
      <vt:lpstr>Nitrogen Cycle - 400</vt:lpstr>
      <vt:lpstr>Nitrogen Cycle - 500</vt:lpstr>
      <vt:lpstr>Nitrogen Cycle - 600</vt:lpstr>
      <vt:lpstr>Carbon Cycle - 100</vt:lpstr>
      <vt:lpstr>Carbon Cycle - 200</vt:lpstr>
      <vt:lpstr>Carbon Cycle - 300</vt:lpstr>
      <vt:lpstr>Carbon Cycle - 400</vt:lpstr>
      <vt:lpstr>Carbon Cycle - 500</vt:lpstr>
      <vt:lpstr>Carbon Cycle - 600</vt:lpstr>
      <vt:lpstr>Hydrological Cycle - 100</vt:lpstr>
      <vt:lpstr>Hydrological Cycle - 200</vt:lpstr>
      <vt:lpstr>Hydrological Cycle - 300</vt:lpstr>
      <vt:lpstr>Hydrological Cycle - 400</vt:lpstr>
      <vt:lpstr>Hydrological Cycle - 500</vt:lpstr>
      <vt:lpstr>Hydrological Cycle - 600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Julie Williams</dc:creator>
  <cp:lastModifiedBy>Julie Williams</cp:lastModifiedBy>
  <cp:revision>18</cp:revision>
  <dcterms:created xsi:type="dcterms:W3CDTF">2015-02-20T20:30:48Z</dcterms:created>
  <dcterms:modified xsi:type="dcterms:W3CDTF">2015-03-31T22:26:37Z</dcterms:modified>
</cp:coreProperties>
</file>