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0"/>
  </p:notesMasterIdLst>
  <p:sldIdLst>
    <p:sldId id="256" r:id="rId2"/>
    <p:sldId id="257" r:id="rId3"/>
    <p:sldId id="262" r:id="rId4"/>
    <p:sldId id="258" r:id="rId5"/>
    <p:sldId id="266" r:id="rId6"/>
    <p:sldId id="259" r:id="rId7"/>
    <p:sldId id="270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1" autoAdjust="0"/>
    <p:restoredTop sz="78082" autoAdjust="0"/>
  </p:normalViewPr>
  <p:slideViewPr>
    <p:cSldViewPr snapToGrid="0" snapToObjects="1">
      <p:cViewPr varScale="1">
        <p:scale>
          <a:sx n="74" d="100"/>
          <a:sy n="74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69C69-AEEB-A840-9C15-376BC29690CF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FF0D0-B490-EE41-B271-44715BA10B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92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decided to focus on one behaviour</a:t>
            </a:r>
            <a:r>
              <a:rPr lang="en-US" baseline="0" dirty="0" smtClean="0"/>
              <a:t> which contributes to our ecological footprint that behaviour is food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F0D0-B490-EE41-B271-44715BA10B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30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Zoe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(Read the definition)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An individuals’ ecological footprint is measured by</a:t>
            </a:r>
            <a:r>
              <a:rPr lang="en-US" baseline="0" dirty="0" smtClean="0"/>
              <a:t> the demand on resources and the waste generated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If everybody lived like the average Canadian we would need 3.5 Earth’s to support our ecological demands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F0D0-B490-EE41-B271-44715BA10B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5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Julie</a:t>
            </a:r>
          </a:p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baseline="0" dirty="0" smtClean="0"/>
              <a:t> large scale contributing factors are: materials consumed and produced, waste generated, and land and sea area used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individual contributing factors are: transportation electricity used, food consumed, waste generated and goods consumed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F0D0-B490-EE41-B271-44715BA10B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2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Goldie</a:t>
            </a:r>
            <a:endParaRPr lang="en-US" dirty="0" smtClean="0"/>
          </a:p>
          <a:p>
            <a:pPr marL="171450" indent="-171450">
              <a:buFontTx/>
              <a:buChar char="-"/>
            </a:pPr>
            <a:r>
              <a:rPr lang="en-US" dirty="0" smtClean="0"/>
              <a:t>We </a:t>
            </a:r>
            <a:r>
              <a:rPr lang="en-US" dirty="0" smtClean="0"/>
              <a:t>thought it was more</a:t>
            </a:r>
            <a:r>
              <a:rPr lang="en-US" baseline="0" dirty="0" smtClean="0"/>
              <a:t> important to focus our project on food rather than transportation because people don’t realize the impact food has on the </a:t>
            </a:r>
            <a:r>
              <a:rPr lang="en-US" baseline="0" dirty="0" smtClean="0"/>
              <a:t>environment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We </a:t>
            </a:r>
            <a:r>
              <a:rPr lang="en-US" baseline="0" dirty="0" smtClean="0"/>
              <a:t>feel more guilty about driving our cars than throwing out our food however the impacts are equal if not worse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F0D0-B490-EE41-B271-44715BA10B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338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Zoe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So many </a:t>
            </a:r>
            <a:r>
              <a:rPr lang="en-US" dirty="0" smtClean="0"/>
              <a:t>process </a:t>
            </a:r>
            <a:r>
              <a:rPr lang="en-US" dirty="0" smtClean="0"/>
              <a:t>tie into the </a:t>
            </a:r>
            <a:r>
              <a:rPr lang="en-US" dirty="0" smtClean="0"/>
              <a:t>production and consumption of food these process greatly affect our ecological footprint 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Most</a:t>
            </a:r>
            <a:r>
              <a:rPr lang="en-US" baseline="0" dirty="0" smtClean="0"/>
              <a:t> of these process have been introduced in previous presentations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However we choose to focus on food waste because we are throwing energy away when we waste food</a:t>
            </a: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F0D0-B490-EE41-B271-44715BA10B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60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Julie</a:t>
            </a:r>
          </a:p>
          <a:p>
            <a:endParaRPr lang="en-US" dirty="0" smtClean="0"/>
          </a:p>
          <a:p>
            <a:r>
              <a:rPr lang="en-US" dirty="0" smtClean="0"/>
              <a:t>It’s so to make easy to make change as</a:t>
            </a:r>
            <a:r>
              <a:rPr lang="en-US" baseline="0" dirty="0" smtClean="0"/>
              <a:t> a consumer</a:t>
            </a:r>
            <a:r>
              <a:rPr lang="en-US" dirty="0" smtClean="0"/>
              <a:t> by…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Buying organic and/</a:t>
            </a:r>
            <a:r>
              <a:rPr lang="en-US" baseline="0" dirty="0" smtClean="0"/>
              <a:t> or local food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Eating your leftovers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Composting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Supporting local initiatives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Supporting collection services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Buying only what you need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Diverting your food waste from the landfill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And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Consuming less meat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F0D0-B490-EE41-B271-44715BA10B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83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err="1" smtClean="0"/>
              <a:t>Jaimy</a:t>
            </a:r>
            <a:endParaRPr lang="en-US" dirty="0" smtClean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dirty="0" smtClean="0"/>
              <a:t>Overall,</a:t>
            </a:r>
            <a:r>
              <a:rPr lang="en-US" baseline="0" dirty="0" smtClean="0"/>
              <a:t> ecological footprint analysis can be used as a mitigation tool to asses our demand on the environment and show us where/how our behaviors compare at a sustainability level and an equality level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Quantifies our consumption against </a:t>
            </a:r>
            <a:r>
              <a:rPr lang="en-US" baseline="0" dirty="0" err="1" smtClean="0"/>
              <a:t>biocapacity</a:t>
            </a:r>
            <a:r>
              <a:rPr lang="en-US" baseline="0" dirty="0" smtClean="0"/>
              <a:t> and against consumption distribution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aseline="0" dirty="0" smtClean="0"/>
              <a:t>Mitigation strategy as it demonstrates our </a:t>
            </a:r>
            <a:r>
              <a:rPr lang="en-US" dirty="0" smtClean="0"/>
              <a:t>contribution </a:t>
            </a:r>
            <a:r>
              <a:rPr lang="en-US" dirty="0" smtClean="0"/>
              <a:t>to climate</a:t>
            </a:r>
            <a:r>
              <a:rPr lang="en-US" baseline="0" dirty="0" smtClean="0"/>
              <a:t> </a:t>
            </a:r>
            <a:r>
              <a:rPr lang="en-US" baseline="0" dirty="0" smtClean="0"/>
              <a:t>change and resource demand and we can then begin to make changes to our behaviors </a:t>
            </a:r>
            <a:endParaRPr lang="en-US" baseline="0" dirty="0" smtClean="0"/>
          </a:p>
          <a:p>
            <a:pPr marL="171450" indent="-171450">
              <a:buFontTx/>
              <a:buChar char="-"/>
            </a:pPr>
            <a:r>
              <a:rPr lang="en-US" baseline="0" dirty="0" smtClean="0"/>
              <a:t>Gives </a:t>
            </a:r>
            <a:r>
              <a:rPr lang="en-US" baseline="0" dirty="0" smtClean="0"/>
              <a:t>individuals who want to lessen their impacts a way to measure how they can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F0D0-B490-EE41-B271-44715BA10B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3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F0D0-B490-EE41-B271-44715BA10B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83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0292D-1797-49A5-8D2D-8D50C72EF3CC}" type="datetimeFigureOut">
              <a:rPr lang="en-US" smtClean="0"/>
              <a:t>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scotland.gov.uk/images/FoodInfoSheet_tcm4-658359.pdf" TargetMode="External"/><Relationship Id="rId4" Type="http://schemas.openxmlformats.org/officeDocument/2006/relationships/hyperlink" Target="http://www.climatechange.gc.ca/default.asp?lang=En&amp;n=4FE85A4C-1" TargetMode="External"/><Relationship Id="rId5" Type="http://schemas.openxmlformats.org/officeDocument/2006/relationships/hyperlink" Target="http://dx.doi.org.ezproxy.library.uvic.ca/10.1016/j.biocon.2013.10.019" TargetMode="External"/><Relationship Id="rId6" Type="http://schemas.openxmlformats.org/officeDocument/2006/relationships/hyperlink" Target="http://www.horizons.gc.ca/eng/content/reducing-ecological-footprint-passenger-transportations-urban-areas-modifying-canadian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Ecological Footprint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Goldie, </a:t>
            </a:r>
            <a:r>
              <a:rPr lang="en-US" dirty="0" err="1" smtClean="0"/>
              <a:t>Jaimy</a:t>
            </a:r>
            <a:r>
              <a:rPr lang="en-US" dirty="0" smtClean="0"/>
              <a:t>, Zoe and Julie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275" y="1676400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042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691438" cy="8869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the Ecological Footprint?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05221"/>
            <a:ext cx="7772400" cy="1673393"/>
          </a:xfrm>
        </p:spPr>
        <p:txBody>
          <a:bodyPr/>
          <a:lstStyle/>
          <a:p>
            <a:r>
              <a:rPr lang="en-US" dirty="0" smtClean="0"/>
              <a:t>The ecological footprint measures the amount of land and resources that a population uses and determines the amount of land required for the people to maintain their lifestyle (Galli et. al., 2013).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43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</a:t>
            </a:r>
            <a:r>
              <a:rPr lang="en-US" dirty="0" smtClean="0"/>
              <a:t>arge scale factors are:</a:t>
            </a:r>
          </a:p>
          <a:p>
            <a:pPr lvl="1"/>
            <a:r>
              <a:rPr lang="en-US" dirty="0" smtClean="0"/>
              <a:t>Materials consumed and produced </a:t>
            </a:r>
          </a:p>
          <a:p>
            <a:pPr lvl="1"/>
            <a:r>
              <a:rPr lang="en-US" dirty="0" smtClean="0"/>
              <a:t>Waste generated</a:t>
            </a:r>
          </a:p>
          <a:p>
            <a:pPr lvl="1"/>
            <a:r>
              <a:rPr lang="en-US" dirty="0" smtClean="0"/>
              <a:t>Land area used</a:t>
            </a:r>
          </a:p>
          <a:p>
            <a:pPr lvl="1"/>
            <a:r>
              <a:rPr lang="en-US" dirty="0" smtClean="0"/>
              <a:t>Sea area used</a:t>
            </a:r>
          </a:p>
          <a:p>
            <a:r>
              <a:rPr lang="en-US" dirty="0" smtClean="0"/>
              <a:t>Individual scale factors are: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Electricity used</a:t>
            </a:r>
          </a:p>
          <a:p>
            <a:pPr lvl="1"/>
            <a:r>
              <a:rPr lang="en-US" dirty="0" smtClean="0"/>
              <a:t>Food consumed</a:t>
            </a:r>
          </a:p>
          <a:p>
            <a:pPr lvl="1"/>
            <a:r>
              <a:rPr lang="en-US" dirty="0" smtClean="0"/>
              <a:t>Goods consumed</a:t>
            </a:r>
          </a:p>
          <a:p>
            <a:pPr lvl="1"/>
            <a:r>
              <a:rPr lang="en-US" dirty="0" smtClean="0"/>
              <a:t>Waste generated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375" y="2197100"/>
            <a:ext cx="3289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549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Contributing Factors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Transportation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Food Consumption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1990-2006, in Canada, GHG emissions from transportation has increased by 32% </a:t>
            </a:r>
            <a:r>
              <a:rPr lang="en-US" dirty="0" smtClean="0"/>
              <a:t>(Radio-Canada, 2013)</a:t>
            </a:r>
            <a:endParaRPr lang="en-US" dirty="0" smtClean="0"/>
          </a:p>
          <a:p>
            <a:r>
              <a:rPr lang="en-US" dirty="0" smtClean="0"/>
              <a:t>Is 27% of total emissions in Canada </a:t>
            </a:r>
            <a:r>
              <a:rPr lang="en-US" dirty="0" smtClean="0"/>
              <a:t>(Radio-Canada, 2013)</a:t>
            </a:r>
            <a:endParaRPr lang="en-US" dirty="0" smtClean="0"/>
          </a:p>
          <a:p>
            <a:r>
              <a:rPr lang="en-US" dirty="0" smtClean="0"/>
              <a:t>Accounts for 91.4% of Canada’s GHG </a:t>
            </a:r>
            <a:r>
              <a:rPr lang="en-US" dirty="0" smtClean="0"/>
              <a:t>emissions (Radio-Canada, 2013)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Primary resource industries were the largest source of GHG emissions accounting for 27.4% of the total (“Reducing greenhouse gases,” 2013)</a:t>
            </a:r>
          </a:p>
          <a:p>
            <a:r>
              <a:rPr lang="en-US" dirty="0" smtClean="0"/>
              <a:t>The significant contribution of emissions were from agricultural soils and livestock </a:t>
            </a:r>
            <a:r>
              <a:rPr lang="en-US" dirty="0"/>
              <a:t>(“Reducing greenhouse gases,” 2013)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280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Food </a:t>
            </a:r>
            <a:r>
              <a:rPr lang="en-US" dirty="0" smtClean="0"/>
              <a:t>Affects Our Ecological Footprint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0893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Energy for growing</a:t>
            </a:r>
          </a:p>
          <a:p>
            <a:pPr lvl="1"/>
            <a:r>
              <a:rPr lang="en-US" dirty="0" smtClean="0"/>
              <a:t>Equipment, irrigation, electricity, fertilizers, pesticides, livestock and GHG emissions</a:t>
            </a:r>
          </a:p>
          <a:p>
            <a:r>
              <a:rPr lang="en-US" dirty="0" smtClean="0"/>
              <a:t>Energy for processing</a:t>
            </a:r>
          </a:p>
          <a:p>
            <a:pPr lvl="1"/>
            <a:r>
              <a:rPr lang="en-US" dirty="0" smtClean="0"/>
              <a:t>Washing, preparing, cooking, preserving, equipment, and buildings</a:t>
            </a:r>
          </a:p>
          <a:p>
            <a:r>
              <a:rPr lang="en-US" dirty="0" smtClean="0"/>
              <a:t>Energy for packaging</a:t>
            </a:r>
          </a:p>
          <a:p>
            <a:pPr lvl="1"/>
            <a:r>
              <a:rPr lang="en-US" dirty="0" smtClean="0"/>
              <a:t>Mining, growing, and transport packaging</a:t>
            </a:r>
          </a:p>
          <a:p>
            <a:r>
              <a:rPr lang="en-US" dirty="0" smtClean="0"/>
              <a:t>Energy for transporting</a:t>
            </a:r>
          </a:p>
          <a:p>
            <a:pPr lvl="1"/>
            <a:r>
              <a:rPr lang="en-US" dirty="0" smtClean="0"/>
              <a:t>Vehicle(s) to move the good, fuel, which is dependent on distance travelled</a:t>
            </a:r>
          </a:p>
          <a:p>
            <a:r>
              <a:rPr lang="en-US" dirty="0" smtClean="0"/>
              <a:t>Energy for storage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efrigeration</a:t>
            </a:r>
          </a:p>
          <a:p>
            <a:r>
              <a:rPr lang="en-US" dirty="0" smtClean="0"/>
              <a:t>Energy for preparation</a:t>
            </a:r>
          </a:p>
          <a:p>
            <a:pPr lvl="1"/>
            <a:r>
              <a:rPr lang="en-US" dirty="0" smtClean="0"/>
              <a:t>Cooking, cooling, and cleaning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73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so easy to make a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Reduce food waste</a:t>
            </a:r>
          </a:p>
          <a:p>
            <a:pPr lvl="1"/>
            <a:r>
              <a:rPr lang="en-US" dirty="0" smtClean="0"/>
              <a:t>Buy </a:t>
            </a:r>
            <a:r>
              <a:rPr lang="en-US" dirty="0" smtClean="0"/>
              <a:t>organic and/ or local food </a:t>
            </a:r>
          </a:p>
          <a:p>
            <a:pPr lvl="1"/>
            <a:r>
              <a:rPr lang="en-US" dirty="0" smtClean="0"/>
              <a:t>Eating leftovers</a:t>
            </a:r>
          </a:p>
          <a:p>
            <a:pPr lvl="1"/>
            <a:r>
              <a:rPr lang="en-US" dirty="0" smtClean="0"/>
              <a:t>Composting</a:t>
            </a:r>
          </a:p>
          <a:p>
            <a:pPr lvl="1"/>
            <a:r>
              <a:rPr lang="en-US" dirty="0" smtClean="0"/>
              <a:t>Support local initiatives</a:t>
            </a:r>
          </a:p>
          <a:p>
            <a:pPr lvl="1"/>
            <a:r>
              <a:rPr lang="en-US" dirty="0" smtClean="0"/>
              <a:t>Support collection services</a:t>
            </a:r>
          </a:p>
          <a:p>
            <a:pPr lvl="1"/>
            <a:r>
              <a:rPr lang="en-US" dirty="0" smtClean="0"/>
              <a:t>Buy what you need</a:t>
            </a:r>
          </a:p>
          <a:p>
            <a:pPr lvl="1"/>
            <a:r>
              <a:rPr lang="en-US" dirty="0" smtClean="0"/>
              <a:t>Divert from landfill</a:t>
            </a:r>
          </a:p>
          <a:p>
            <a:pPr lvl="1"/>
            <a:r>
              <a:rPr lang="en-US" dirty="0" smtClean="0"/>
              <a:t>Consume less meat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0300" y="1600201"/>
            <a:ext cx="24384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361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200" y="1964266"/>
            <a:ext cx="6434667" cy="2150534"/>
          </a:xfrm>
        </p:spPr>
        <p:txBody>
          <a:bodyPr>
            <a:noAutofit/>
          </a:bodyPr>
          <a:lstStyle/>
          <a:p>
            <a:r>
              <a:rPr lang="en-US" sz="8800" dirty="0" smtClean="0"/>
              <a:t>Mitigation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3671403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3806"/>
            <a:ext cx="7772400" cy="4089590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US" dirty="0"/>
              <a:t>Education Scotland.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en-US" i="1" dirty="0"/>
              <a:t>Global footprint</a:t>
            </a:r>
            <a:r>
              <a:rPr lang="en-US" dirty="0"/>
              <a:t>. Retrieved </a:t>
            </a:r>
            <a:r>
              <a:rPr lang="en-US" dirty="0" smtClean="0"/>
              <a:t>from http://	</a:t>
            </a:r>
            <a:r>
              <a:rPr lang="en-US" dirty="0" smtClean="0">
                <a:hlinkClick r:id="rId3"/>
              </a:rPr>
              <a:t>www.educationscotland.gov.uk/images/FoodInfoSheet_tcm4-658359.pdf</a:t>
            </a: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			</a:t>
            </a:r>
          </a:p>
          <a:p>
            <a:pPr marL="68580" indent="0">
              <a:buNone/>
            </a:pPr>
            <a:r>
              <a:rPr lang="en-US" dirty="0" smtClean="0"/>
              <a:t>Environment, (2013). </a:t>
            </a:r>
            <a:r>
              <a:rPr lang="en-US" i="1" dirty="0" smtClean="0"/>
              <a:t>Reducing greenhouse gases </a:t>
            </a:r>
            <a:r>
              <a:rPr lang="en-US" dirty="0" smtClean="0"/>
              <a:t>. Retrieved from Government 	of Canada website:						</a:t>
            </a:r>
            <a:r>
              <a:rPr lang="en-US" dirty="0" smtClean="0">
                <a:hlinkClick r:id="rId4"/>
              </a:rPr>
              <a:t>http://www.climatechange.gc.ca/default.asp?lang=En&amp;n=4FE85A4C-1</a:t>
            </a:r>
            <a:endParaRPr lang="en-US" dirty="0" smtClean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Galli</a:t>
            </a:r>
            <a:r>
              <a:rPr lang="en-US" dirty="0"/>
              <a:t>, A., Wackernagel, M., </a:t>
            </a:r>
            <a:r>
              <a:rPr lang="en-US" dirty="0" err="1"/>
              <a:t>Iha</a:t>
            </a:r>
            <a:r>
              <a:rPr lang="en-US" dirty="0"/>
              <a:t>, K. &amp; Lazarus, E. (2013). Ecological </a:t>
            </a:r>
            <a:r>
              <a:rPr lang="en-US" dirty="0" smtClean="0"/>
              <a:t>footprint:</a:t>
            </a:r>
            <a:r>
              <a:rPr lang="en-US" dirty="0"/>
              <a:t> </a:t>
            </a:r>
            <a:r>
              <a:rPr lang="en-US" dirty="0" smtClean="0"/>
              <a:t>	Implication </a:t>
            </a:r>
            <a:r>
              <a:rPr lang="en-US" dirty="0"/>
              <a:t>for biodiversity. </a:t>
            </a:r>
            <a:r>
              <a:rPr lang="en-US" i="1" dirty="0"/>
              <a:t>Biological Conservation, </a:t>
            </a:r>
            <a:r>
              <a:rPr lang="en-US" dirty="0"/>
              <a:t>1-</a:t>
            </a:r>
            <a:r>
              <a:rPr lang="en-US" dirty="0" smtClean="0"/>
              <a:t>12		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://dx.doi.org.ezproxy.library.uvic.ca/10.1016/j.biocon.2013.10.019</a:t>
            </a:r>
            <a:endParaRPr lang="en-US" dirty="0"/>
          </a:p>
          <a:p>
            <a:pPr marL="68580" indent="0">
              <a:buNone/>
            </a:pPr>
            <a:endParaRPr lang="en-US" dirty="0" smtClean="0"/>
          </a:p>
          <a:p>
            <a:pPr marL="68580" indent="0">
              <a:buNone/>
            </a:pPr>
            <a:r>
              <a:rPr lang="en-US" dirty="0" smtClean="0"/>
              <a:t>Radio</a:t>
            </a:r>
            <a:r>
              <a:rPr lang="en-US" dirty="0"/>
              <a:t>-Canada. Policy Horizons Canada, (2013). </a:t>
            </a:r>
            <a:r>
              <a:rPr lang="en-US" i="1" dirty="0"/>
              <a:t>Reducing the ecological footprint </a:t>
            </a:r>
            <a:r>
              <a:rPr lang="en-US" i="1" dirty="0" smtClean="0"/>
              <a:t>	of passenger </a:t>
            </a:r>
            <a:r>
              <a:rPr lang="en-US" i="1" dirty="0"/>
              <a:t>transportation in urban areas by modifying </a:t>
            </a:r>
            <a:r>
              <a:rPr lang="en-US" i="1" dirty="0" smtClean="0"/>
              <a:t>Canadians</a:t>
            </a:r>
            <a:r>
              <a:rPr lang="en-US" i="1" dirty="0"/>
              <a:t>' habit</a:t>
            </a:r>
            <a:r>
              <a:rPr lang="en-US" dirty="0"/>
              <a:t>. </a:t>
            </a:r>
            <a:r>
              <a:rPr lang="en-US" dirty="0" smtClean="0"/>
              <a:t>	Retrieved from </a:t>
            </a:r>
            <a:r>
              <a:rPr lang="en-US" dirty="0"/>
              <a:t>Government of Canada website</a:t>
            </a:r>
            <a:r>
              <a:rPr lang="en-US" dirty="0" smtClean="0"/>
              <a:t>: 		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12714" y="4967264"/>
            <a:ext cx="6889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>
                <a:hlinkClick r:id="rId6"/>
              </a:rPr>
              <a:t>http://www.horizons.gc.ca/eng/content/reducing-ecological-footprint-passenger-transportations-urban-areas-modifying-canadians</a:t>
            </a:r>
            <a:endParaRPr lang="en-US" sz="17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676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5821</TotalTime>
  <Words>686</Words>
  <Application>Microsoft Macintosh PowerPoint</Application>
  <PresentationFormat>On-screen Show (4:3)</PresentationFormat>
  <Paragraphs>103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Ecological Footprint</vt:lpstr>
      <vt:lpstr>What is the Ecological Footprint?</vt:lpstr>
      <vt:lpstr>Contributing Factors</vt:lpstr>
      <vt:lpstr>Greatest Contributing Factors</vt:lpstr>
      <vt:lpstr>Food Affects Our Ecological Footprint</vt:lpstr>
      <vt:lpstr>It is so easy to make a change</vt:lpstr>
      <vt:lpstr>Mitigation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Ecological Footprint</dc:title>
  <dc:creator>Julie Williams</dc:creator>
  <cp:lastModifiedBy>Julie Williams</cp:lastModifiedBy>
  <cp:revision>30</cp:revision>
  <dcterms:created xsi:type="dcterms:W3CDTF">2014-03-08T19:57:41Z</dcterms:created>
  <dcterms:modified xsi:type="dcterms:W3CDTF">2014-03-12T21:05:03Z</dcterms:modified>
</cp:coreProperties>
</file>