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handoutMasterIdLst>
    <p:handoutMasterId r:id="rId24"/>
  </p:handoutMasterIdLst>
  <p:sldIdLst>
    <p:sldId id="256" r:id="rId2"/>
    <p:sldId id="257" r:id="rId3"/>
    <p:sldId id="259" r:id="rId4"/>
    <p:sldId id="271" r:id="rId5"/>
    <p:sldId id="266" r:id="rId6"/>
    <p:sldId id="258" r:id="rId7"/>
    <p:sldId id="267" r:id="rId8"/>
    <p:sldId id="268" r:id="rId9"/>
    <p:sldId id="260" r:id="rId10"/>
    <p:sldId id="270" r:id="rId11"/>
    <p:sldId id="275" r:id="rId12"/>
    <p:sldId id="276" r:id="rId13"/>
    <p:sldId id="262" r:id="rId14"/>
    <p:sldId id="272" r:id="rId15"/>
    <p:sldId id="263" r:id="rId16"/>
    <p:sldId id="273" r:id="rId17"/>
    <p:sldId id="278" r:id="rId18"/>
    <p:sldId id="279" r:id="rId19"/>
    <p:sldId id="280" r:id="rId20"/>
    <p:sldId id="282" r:id="rId21"/>
    <p:sldId id="26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54" autoAdjust="0"/>
    <p:restoredTop sz="64971" autoAdjust="0"/>
  </p:normalViewPr>
  <p:slideViewPr>
    <p:cSldViewPr snapToGrid="0" snapToObjects="1">
      <p:cViewPr>
        <p:scale>
          <a:sx n="76" d="100"/>
          <a:sy n="76" d="100"/>
        </p:scale>
        <p:origin x="-1520" y="-80"/>
      </p:cViewPr>
      <p:guideLst>
        <p:guide orient="horz" pos="2160"/>
        <p:guide pos="2880"/>
      </p:guideLst>
    </p:cSldViewPr>
  </p:slideViewPr>
  <p:outlineViewPr>
    <p:cViewPr>
      <p:scale>
        <a:sx n="33" d="100"/>
        <a:sy n="33" d="100"/>
      </p:scale>
      <p:origin x="0" y="4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7B455BA-C9CF-334E-9247-1695089BCE90}" type="datetimeFigureOut">
              <a:rPr lang="en-US" smtClean="0"/>
              <a:t>2015-03-31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9461AE8-EC0B-E041-B747-4610A08C2164}" type="slidenum">
              <a:rPr lang="en-US" smtClean="0"/>
              <a:t>‹#›</a:t>
            </a:fld>
            <a:endParaRPr lang="en-US"/>
          </a:p>
        </p:txBody>
      </p:sp>
    </p:spTree>
    <p:extLst>
      <p:ext uri="{BB962C8B-B14F-4D97-AF65-F5344CB8AC3E}">
        <p14:creationId xmlns:p14="http://schemas.microsoft.com/office/powerpoint/2010/main" val="1673832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B44477-BF85-8D48-8ADD-FFBBD63189BC}" type="datetimeFigureOut">
              <a:rPr lang="en-US" smtClean="0"/>
              <a:t>2015-03-31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5CDE5F-A1F4-634D-836E-E92E8D2799FD}" type="slidenum">
              <a:rPr lang="en-US" smtClean="0"/>
              <a:t>‹#›</a:t>
            </a:fld>
            <a:endParaRPr lang="en-US"/>
          </a:p>
        </p:txBody>
      </p:sp>
    </p:spTree>
    <p:extLst>
      <p:ext uri="{BB962C8B-B14F-4D97-AF65-F5344CB8AC3E}">
        <p14:creationId xmlns:p14="http://schemas.microsoft.com/office/powerpoint/2010/main" val="23661378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a:t>
            </a:r>
            <a:r>
              <a:rPr lang="en-US" baseline="0" dirty="0" smtClean="0"/>
              <a:t> we are going to be looking at the development of the Special Olympics and research some of their athletes.</a:t>
            </a:r>
            <a:endParaRPr lang="en-US" dirty="0"/>
          </a:p>
        </p:txBody>
      </p:sp>
      <p:sp>
        <p:nvSpPr>
          <p:cNvPr id="4" name="Slide Number Placeholder 3"/>
          <p:cNvSpPr>
            <a:spLocks noGrp="1"/>
          </p:cNvSpPr>
          <p:nvPr>
            <p:ph type="sldNum" sz="quarter" idx="10"/>
          </p:nvPr>
        </p:nvSpPr>
        <p:spPr/>
        <p:txBody>
          <a:bodyPr/>
          <a:lstStyle/>
          <a:p>
            <a:fld id="{805CDE5F-A1F4-634D-836E-E92E8D2799FD}" type="slidenum">
              <a:rPr lang="en-US" smtClean="0"/>
              <a:t>1</a:t>
            </a:fld>
            <a:endParaRPr lang="en-US"/>
          </a:p>
        </p:txBody>
      </p:sp>
    </p:spTree>
    <p:extLst>
      <p:ext uri="{BB962C8B-B14F-4D97-AF65-F5344CB8AC3E}">
        <p14:creationId xmlns:p14="http://schemas.microsoft.com/office/powerpoint/2010/main" val="241489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Motor</a:t>
            </a:r>
            <a:r>
              <a:rPr lang="en-US" baseline="0" dirty="0" smtClean="0"/>
              <a:t> Activity Program is designed to help athletes to improve the basic skills that are used in the Special Olympics</a:t>
            </a:r>
          </a:p>
          <a:p>
            <a:endParaRPr lang="en-US" baseline="0" dirty="0" smtClean="0"/>
          </a:p>
          <a:p>
            <a:r>
              <a:rPr lang="en-US" baseline="0" dirty="0" smtClean="0"/>
              <a:t>The idea of the Motor Activity Program is for it to be a stepping stone for most until they are able to compete in the official Games</a:t>
            </a:r>
          </a:p>
          <a:p>
            <a:endParaRPr lang="en-US" dirty="0"/>
          </a:p>
        </p:txBody>
      </p:sp>
      <p:sp>
        <p:nvSpPr>
          <p:cNvPr id="4" name="Slide Number Placeholder 3"/>
          <p:cNvSpPr>
            <a:spLocks noGrp="1"/>
          </p:cNvSpPr>
          <p:nvPr>
            <p:ph type="sldNum" sz="quarter" idx="10"/>
          </p:nvPr>
        </p:nvSpPr>
        <p:spPr/>
        <p:txBody>
          <a:bodyPr/>
          <a:lstStyle/>
          <a:p>
            <a:fld id="{805CDE5F-A1F4-634D-836E-E92E8D2799FD}" type="slidenum">
              <a:rPr lang="en-US" smtClean="0"/>
              <a:t>11</a:t>
            </a:fld>
            <a:endParaRPr lang="en-US"/>
          </a:p>
        </p:txBody>
      </p:sp>
    </p:spTree>
    <p:extLst>
      <p:ext uri="{BB962C8B-B14F-4D97-AF65-F5344CB8AC3E}">
        <p14:creationId xmlns:p14="http://schemas.microsoft.com/office/powerpoint/2010/main" val="3445053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Unified sports allow a challenging and integrated competition for athletes with and without intellectual disabilities</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World Games are like the Olympics as it includes athletes competing against each other</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There are other Special Olympic events held all over the world every year but these events are not international</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events have the same use and goal as the Special Olympics World Games just on a more national or regional level</a:t>
            </a:r>
          </a:p>
          <a:p>
            <a:endParaRPr lang="en-US" dirty="0"/>
          </a:p>
        </p:txBody>
      </p:sp>
      <p:sp>
        <p:nvSpPr>
          <p:cNvPr id="4" name="Slide Number Placeholder 3"/>
          <p:cNvSpPr>
            <a:spLocks noGrp="1"/>
          </p:cNvSpPr>
          <p:nvPr>
            <p:ph type="sldNum" sz="quarter" idx="10"/>
          </p:nvPr>
        </p:nvSpPr>
        <p:spPr/>
        <p:txBody>
          <a:bodyPr/>
          <a:lstStyle/>
          <a:p>
            <a:fld id="{805CDE5F-A1F4-634D-836E-E92E8D2799FD}" type="slidenum">
              <a:rPr lang="en-US" smtClean="0"/>
              <a:t>12</a:t>
            </a:fld>
            <a:endParaRPr lang="en-US"/>
          </a:p>
        </p:txBody>
      </p:sp>
    </p:spTree>
    <p:extLst>
      <p:ext uri="{BB962C8B-B14F-4D97-AF65-F5344CB8AC3E}">
        <p14:creationId xmlns:p14="http://schemas.microsoft.com/office/powerpoint/2010/main" val="2544183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People of the Games</a:t>
            </a:r>
            <a:endParaRPr lang="en-US" dirty="0"/>
          </a:p>
        </p:txBody>
      </p:sp>
      <p:sp>
        <p:nvSpPr>
          <p:cNvPr id="4" name="Slide Number Placeholder 3"/>
          <p:cNvSpPr>
            <a:spLocks noGrp="1"/>
          </p:cNvSpPr>
          <p:nvPr>
            <p:ph type="sldNum" sz="quarter" idx="10"/>
          </p:nvPr>
        </p:nvSpPr>
        <p:spPr/>
        <p:txBody>
          <a:bodyPr/>
          <a:lstStyle/>
          <a:p>
            <a:fld id="{805CDE5F-A1F4-634D-836E-E92E8D2799FD}" type="slidenum">
              <a:rPr lang="en-US" smtClean="0"/>
              <a:t>13</a:t>
            </a:fld>
            <a:endParaRPr lang="en-US"/>
          </a:p>
        </p:txBody>
      </p:sp>
    </p:spTree>
    <p:extLst>
      <p:ext uri="{BB962C8B-B14F-4D97-AF65-F5344CB8AC3E}">
        <p14:creationId xmlns:p14="http://schemas.microsoft.com/office/powerpoint/2010/main" val="16748079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Unlike the Olympics the Special Olympics incorporates</a:t>
            </a:r>
            <a:r>
              <a:rPr lang="en-US" baseline="0" dirty="0" smtClean="0"/>
              <a:t> a wider range of age of people, 8 and up, and have slightly different outcomes</a:t>
            </a:r>
          </a:p>
          <a:p>
            <a:endParaRPr lang="en-US" baseline="0" dirty="0" smtClean="0"/>
          </a:p>
          <a:p>
            <a:r>
              <a:rPr lang="en-US" baseline="0" dirty="0" smtClean="0"/>
              <a:t>The Olympics is more about becoming the best whereas the Special Olympics, have champions but also celebrate the athletes in gaining confidence and improving over time </a:t>
            </a:r>
          </a:p>
          <a:p>
            <a:endParaRPr lang="en-US" baseline="0" dirty="0" smtClean="0"/>
          </a:p>
          <a:p>
            <a:r>
              <a:rPr lang="en-US" baseline="0" dirty="0" smtClean="0"/>
              <a:t>The Special Olympics also brings together similar groups of people to help them realize that they are not alone and there are others like them</a:t>
            </a:r>
          </a:p>
          <a:p>
            <a:endParaRPr lang="en-US" baseline="0" dirty="0" smtClean="0"/>
          </a:p>
          <a:p>
            <a:r>
              <a:rPr lang="en-US" baseline="0" dirty="0" smtClean="0"/>
              <a:t>Also if people with intellectual disabilities are not able or would rather be a supporter there is training for them to become coaches, mentors, and officials</a:t>
            </a:r>
          </a:p>
          <a:p>
            <a:endParaRPr lang="en-US" dirty="0"/>
          </a:p>
        </p:txBody>
      </p:sp>
      <p:sp>
        <p:nvSpPr>
          <p:cNvPr id="4" name="Slide Number Placeholder 3"/>
          <p:cNvSpPr>
            <a:spLocks noGrp="1"/>
          </p:cNvSpPr>
          <p:nvPr>
            <p:ph type="sldNum" sz="quarter" idx="10"/>
          </p:nvPr>
        </p:nvSpPr>
        <p:spPr/>
        <p:txBody>
          <a:bodyPr/>
          <a:lstStyle/>
          <a:p>
            <a:fld id="{805CDE5F-A1F4-634D-836E-E92E8D2799FD}" type="slidenum">
              <a:rPr lang="en-US" smtClean="0"/>
              <a:t>14</a:t>
            </a:fld>
            <a:endParaRPr lang="en-US"/>
          </a:p>
        </p:txBody>
      </p:sp>
    </p:spTree>
    <p:extLst>
      <p:ext uri="{BB962C8B-B14F-4D97-AF65-F5344CB8AC3E}">
        <p14:creationId xmlns:p14="http://schemas.microsoft.com/office/powerpoint/2010/main" val="2870011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I</a:t>
            </a:r>
            <a:r>
              <a:rPr lang="en-US" baseline="0" dirty="0" smtClean="0"/>
              <a:t> am going to put some question up and as you can see there are letters A through D on each of the walls.</a:t>
            </a:r>
          </a:p>
          <a:p>
            <a:endParaRPr lang="en-US" baseline="0" dirty="0" smtClean="0"/>
          </a:p>
          <a:p>
            <a:r>
              <a:rPr lang="en-US" baseline="0" dirty="0" smtClean="0"/>
              <a:t>After I have read the question go to the wall in which you believe the correct answer is displayed. Once I read the correct answer those who were incorrect will preform 15 jumping jacks, and then the next question will be read.</a:t>
            </a:r>
            <a:endParaRPr lang="en-US" dirty="0"/>
          </a:p>
        </p:txBody>
      </p:sp>
      <p:sp>
        <p:nvSpPr>
          <p:cNvPr id="4" name="Slide Number Placeholder 3"/>
          <p:cNvSpPr>
            <a:spLocks noGrp="1"/>
          </p:cNvSpPr>
          <p:nvPr>
            <p:ph type="sldNum" sz="quarter" idx="10"/>
          </p:nvPr>
        </p:nvSpPr>
        <p:spPr/>
        <p:txBody>
          <a:bodyPr/>
          <a:lstStyle/>
          <a:p>
            <a:fld id="{805CDE5F-A1F4-634D-836E-E92E8D2799FD}" type="slidenum">
              <a:rPr lang="en-US" smtClean="0"/>
              <a:t>15</a:t>
            </a:fld>
            <a:endParaRPr lang="en-US"/>
          </a:p>
        </p:txBody>
      </p:sp>
    </p:spTree>
    <p:extLst>
      <p:ext uri="{BB962C8B-B14F-4D97-AF65-F5344CB8AC3E}">
        <p14:creationId xmlns:p14="http://schemas.microsoft.com/office/powerpoint/2010/main" val="33747253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 1: b</a:t>
            </a:r>
          </a:p>
          <a:p>
            <a:r>
              <a:rPr lang="en-US" dirty="0" smtClean="0"/>
              <a:t>Question</a:t>
            </a:r>
            <a:r>
              <a:rPr lang="en-US" baseline="0" dirty="0" smtClean="0"/>
              <a:t> 2: c</a:t>
            </a:r>
            <a:endParaRPr lang="en-US" dirty="0"/>
          </a:p>
        </p:txBody>
      </p:sp>
      <p:sp>
        <p:nvSpPr>
          <p:cNvPr id="4" name="Slide Number Placeholder 3"/>
          <p:cNvSpPr>
            <a:spLocks noGrp="1"/>
          </p:cNvSpPr>
          <p:nvPr>
            <p:ph type="sldNum" sz="quarter" idx="10"/>
          </p:nvPr>
        </p:nvSpPr>
        <p:spPr/>
        <p:txBody>
          <a:bodyPr/>
          <a:lstStyle/>
          <a:p>
            <a:fld id="{805CDE5F-A1F4-634D-836E-E92E8D2799FD}" type="slidenum">
              <a:rPr lang="en-US" smtClean="0"/>
              <a:t>16</a:t>
            </a:fld>
            <a:endParaRPr lang="en-US"/>
          </a:p>
        </p:txBody>
      </p:sp>
    </p:spTree>
    <p:extLst>
      <p:ext uri="{BB962C8B-B14F-4D97-AF65-F5344CB8AC3E}">
        <p14:creationId xmlns:p14="http://schemas.microsoft.com/office/powerpoint/2010/main" val="9964979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a:t>
            </a:r>
            <a:r>
              <a:rPr lang="en-US" baseline="0" dirty="0" smtClean="0"/>
              <a:t> 3: b</a:t>
            </a:r>
          </a:p>
          <a:p>
            <a:r>
              <a:rPr lang="en-US" baseline="0" dirty="0" smtClean="0"/>
              <a:t>Question 4: a</a:t>
            </a:r>
            <a:endParaRPr lang="en-US" dirty="0"/>
          </a:p>
        </p:txBody>
      </p:sp>
      <p:sp>
        <p:nvSpPr>
          <p:cNvPr id="4" name="Slide Number Placeholder 3"/>
          <p:cNvSpPr>
            <a:spLocks noGrp="1"/>
          </p:cNvSpPr>
          <p:nvPr>
            <p:ph type="sldNum" sz="quarter" idx="10"/>
          </p:nvPr>
        </p:nvSpPr>
        <p:spPr/>
        <p:txBody>
          <a:bodyPr/>
          <a:lstStyle/>
          <a:p>
            <a:fld id="{805CDE5F-A1F4-634D-836E-E92E8D2799FD}" type="slidenum">
              <a:rPr lang="en-US" smtClean="0"/>
              <a:t>17</a:t>
            </a:fld>
            <a:endParaRPr lang="en-US"/>
          </a:p>
        </p:txBody>
      </p:sp>
    </p:spTree>
    <p:extLst>
      <p:ext uri="{BB962C8B-B14F-4D97-AF65-F5344CB8AC3E}">
        <p14:creationId xmlns:p14="http://schemas.microsoft.com/office/powerpoint/2010/main" val="11202174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 5: a</a:t>
            </a:r>
          </a:p>
          <a:p>
            <a:r>
              <a:rPr lang="en-US" dirty="0" smtClean="0"/>
              <a:t>Question 6: c</a:t>
            </a:r>
            <a:endParaRPr lang="en-US" dirty="0"/>
          </a:p>
        </p:txBody>
      </p:sp>
      <p:sp>
        <p:nvSpPr>
          <p:cNvPr id="4" name="Slide Number Placeholder 3"/>
          <p:cNvSpPr>
            <a:spLocks noGrp="1"/>
          </p:cNvSpPr>
          <p:nvPr>
            <p:ph type="sldNum" sz="quarter" idx="10"/>
          </p:nvPr>
        </p:nvSpPr>
        <p:spPr/>
        <p:txBody>
          <a:bodyPr/>
          <a:lstStyle/>
          <a:p>
            <a:fld id="{805CDE5F-A1F4-634D-836E-E92E8D2799FD}" type="slidenum">
              <a:rPr lang="en-US" smtClean="0"/>
              <a:t>18</a:t>
            </a:fld>
            <a:endParaRPr lang="en-US"/>
          </a:p>
        </p:txBody>
      </p:sp>
    </p:spTree>
    <p:extLst>
      <p:ext uri="{BB962C8B-B14F-4D97-AF65-F5344CB8AC3E}">
        <p14:creationId xmlns:p14="http://schemas.microsoft.com/office/powerpoint/2010/main" val="17737136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 7: a</a:t>
            </a:r>
          </a:p>
          <a:p>
            <a:r>
              <a:rPr lang="en-US" dirty="0" smtClean="0"/>
              <a:t>Question</a:t>
            </a:r>
            <a:r>
              <a:rPr lang="en-US" baseline="0" dirty="0" smtClean="0"/>
              <a:t> 8: b</a:t>
            </a:r>
            <a:endParaRPr lang="en-US" dirty="0"/>
          </a:p>
        </p:txBody>
      </p:sp>
      <p:sp>
        <p:nvSpPr>
          <p:cNvPr id="4" name="Slide Number Placeholder 3"/>
          <p:cNvSpPr>
            <a:spLocks noGrp="1"/>
          </p:cNvSpPr>
          <p:nvPr>
            <p:ph type="sldNum" sz="quarter" idx="10"/>
          </p:nvPr>
        </p:nvSpPr>
        <p:spPr/>
        <p:txBody>
          <a:bodyPr/>
          <a:lstStyle/>
          <a:p>
            <a:fld id="{805CDE5F-A1F4-634D-836E-E92E8D2799FD}" type="slidenum">
              <a:rPr lang="en-US" smtClean="0"/>
              <a:t>19</a:t>
            </a:fld>
            <a:endParaRPr lang="en-US"/>
          </a:p>
        </p:txBody>
      </p:sp>
    </p:spTree>
    <p:extLst>
      <p:ext uri="{BB962C8B-B14F-4D97-AF65-F5344CB8AC3E}">
        <p14:creationId xmlns:p14="http://schemas.microsoft.com/office/powerpoint/2010/main" val="24884797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a:t>
            </a:r>
            <a:r>
              <a:rPr lang="en-US" baseline="0" dirty="0" smtClean="0"/>
              <a:t> 9: a</a:t>
            </a:r>
          </a:p>
          <a:p>
            <a:r>
              <a:rPr lang="en-US" baseline="0" dirty="0" smtClean="0"/>
              <a:t>Question 10: a, b, c</a:t>
            </a:r>
            <a:endParaRPr lang="en-US" dirty="0"/>
          </a:p>
        </p:txBody>
      </p:sp>
      <p:sp>
        <p:nvSpPr>
          <p:cNvPr id="4" name="Slide Number Placeholder 3"/>
          <p:cNvSpPr>
            <a:spLocks noGrp="1"/>
          </p:cNvSpPr>
          <p:nvPr>
            <p:ph type="sldNum" sz="quarter" idx="10"/>
          </p:nvPr>
        </p:nvSpPr>
        <p:spPr/>
        <p:txBody>
          <a:bodyPr/>
          <a:lstStyle/>
          <a:p>
            <a:fld id="{805CDE5F-A1F4-634D-836E-E92E8D2799FD}" type="slidenum">
              <a:rPr lang="en-US" smtClean="0"/>
              <a:t>20</a:t>
            </a:fld>
            <a:endParaRPr lang="en-US"/>
          </a:p>
        </p:txBody>
      </p:sp>
    </p:spTree>
    <p:extLst>
      <p:ext uri="{BB962C8B-B14F-4D97-AF65-F5344CB8AC3E}">
        <p14:creationId xmlns:p14="http://schemas.microsoft.com/office/powerpoint/2010/main" val="652510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the aspects we are going to look at and there will be an activity at the end</a:t>
            </a:r>
            <a:endParaRPr lang="en-US" dirty="0"/>
          </a:p>
        </p:txBody>
      </p:sp>
      <p:sp>
        <p:nvSpPr>
          <p:cNvPr id="4" name="Slide Number Placeholder 3"/>
          <p:cNvSpPr>
            <a:spLocks noGrp="1"/>
          </p:cNvSpPr>
          <p:nvPr>
            <p:ph type="sldNum" sz="quarter" idx="10"/>
          </p:nvPr>
        </p:nvSpPr>
        <p:spPr/>
        <p:txBody>
          <a:bodyPr/>
          <a:lstStyle/>
          <a:p>
            <a:fld id="{805CDE5F-A1F4-634D-836E-E92E8D2799FD}" type="slidenum">
              <a:rPr lang="en-US" smtClean="0"/>
              <a:t>2</a:t>
            </a:fld>
            <a:endParaRPr lang="en-US"/>
          </a:p>
        </p:txBody>
      </p:sp>
    </p:spTree>
    <p:extLst>
      <p:ext uri="{BB962C8B-B14F-4D97-AF65-F5344CB8AC3E}">
        <p14:creationId xmlns:p14="http://schemas.microsoft.com/office/powerpoint/2010/main" val="17825697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Assignment</a:t>
            </a:r>
            <a:r>
              <a:rPr lang="en-US" baseline="0" dirty="0" smtClean="0"/>
              <a:t> is at the end of Lesson 1 in the Lesson </a:t>
            </a:r>
            <a:r>
              <a:rPr lang="en-US" baseline="0" smtClean="0"/>
              <a:t>Plan Document</a:t>
            </a:r>
            <a:endParaRPr lang="en-US" dirty="0"/>
          </a:p>
        </p:txBody>
      </p:sp>
      <p:sp>
        <p:nvSpPr>
          <p:cNvPr id="4" name="Slide Number Placeholder 3"/>
          <p:cNvSpPr>
            <a:spLocks noGrp="1"/>
          </p:cNvSpPr>
          <p:nvPr>
            <p:ph type="sldNum" sz="quarter" idx="10"/>
          </p:nvPr>
        </p:nvSpPr>
        <p:spPr/>
        <p:txBody>
          <a:bodyPr/>
          <a:lstStyle/>
          <a:p>
            <a:fld id="{805CDE5F-A1F4-634D-836E-E92E8D2799FD}" type="slidenum">
              <a:rPr lang="en-US" smtClean="0"/>
              <a:t>21</a:t>
            </a:fld>
            <a:endParaRPr lang="en-US"/>
          </a:p>
        </p:txBody>
      </p:sp>
    </p:spTree>
    <p:extLst>
      <p:ext uri="{BB962C8B-B14F-4D97-AF65-F5344CB8AC3E}">
        <p14:creationId xmlns:p14="http://schemas.microsoft.com/office/powerpoint/2010/main" val="2683215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founding of the Special</a:t>
            </a:r>
            <a:r>
              <a:rPr lang="en-US" baseline="0" dirty="0" smtClean="0"/>
              <a:t> Olympics</a:t>
            </a:r>
            <a:endParaRPr lang="en-US" dirty="0"/>
          </a:p>
        </p:txBody>
      </p:sp>
      <p:sp>
        <p:nvSpPr>
          <p:cNvPr id="4" name="Slide Number Placeholder 3"/>
          <p:cNvSpPr>
            <a:spLocks noGrp="1"/>
          </p:cNvSpPr>
          <p:nvPr>
            <p:ph type="sldNum" sz="quarter" idx="10"/>
          </p:nvPr>
        </p:nvSpPr>
        <p:spPr/>
        <p:txBody>
          <a:bodyPr/>
          <a:lstStyle/>
          <a:p>
            <a:fld id="{805CDE5F-A1F4-634D-836E-E92E8D2799FD}" type="slidenum">
              <a:rPr lang="en-US" smtClean="0"/>
              <a:t>3</a:t>
            </a:fld>
            <a:endParaRPr lang="en-US"/>
          </a:p>
        </p:txBody>
      </p:sp>
    </p:spTree>
    <p:extLst>
      <p:ext uri="{BB962C8B-B14F-4D97-AF65-F5344CB8AC3E}">
        <p14:creationId xmlns:p14="http://schemas.microsoft.com/office/powerpoint/2010/main" val="3271327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 short</a:t>
            </a:r>
            <a:r>
              <a:rPr lang="en-US" baseline="0" dirty="0" smtClean="0"/>
              <a:t> video on the woman who started this movement, Eunice Kennedy Shriver.</a:t>
            </a:r>
            <a:endParaRPr lang="en-US" dirty="0"/>
          </a:p>
        </p:txBody>
      </p:sp>
      <p:sp>
        <p:nvSpPr>
          <p:cNvPr id="4" name="Slide Number Placeholder 3"/>
          <p:cNvSpPr>
            <a:spLocks noGrp="1"/>
          </p:cNvSpPr>
          <p:nvPr>
            <p:ph type="sldNum" sz="quarter" idx="10"/>
          </p:nvPr>
        </p:nvSpPr>
        <p:spPr/>
        <p:txBody>
          <a:bodyPr/>
          <a:lstStyle/>
          <a:p>
            <a:fld id="{805CDE5F-A1F4-634D-836E-E92E8D2799FD}" type="slidenum">
              <a:rPr lang="en-US" smtClean="0"/>
              <a:t>4</a:t>
            </a:fld>
            <a:endParaRPr lang="en-US"/>
          </a:p>
        </p:txBody>
      </p:sp>
    </p:spTree>
    <p:extLst>
      <p:ext uri="{BB962C8B-B14F-4D97-AF65-F5344CB8AC3E}">
        <p14:creationId xmlns:p14="http://schemas.microsoft.com/office/powerpoint/2010/main" val="3976900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early 1950’s is when Eunice started her campaign in her own backyard,</a:t>
            </a:r>
            <a:r>
              <a:rPr lang="en-US" baseline="0" dirty="0" smtClean="0"/>
              <a:t> as a place where people with disabilities could play</a:t>
            </a:r>
          </a:p>
          <a:p>
            <a:endParaRPr lang="en-US" baseline="0" dirty="0" smtClean="0"/>
          </a:p>
          <a:p>
            <a:r>
              <a:rPr lang="en-US" baseline="0" dirty="0" smtClean="0"/>
              <a:t>Her end goal was to empower these children to play and know that they could do things that some people said they couldn’t</a:t>
            </a:r>
          </a:p>
          <a:p>
            <a:endParaRPr lang="en-US" baseline="0" dirty="0" smtClean="0"/>
          </a:p>
          <a:p>
            <a:r>
              <a:rPr lang="en-US" baseline="0" dirty="0" smtClean="0"/>
              <a:t>Over the next decade her vision grew, with help from her powerful Kennedy family</a:t>
            </a:r>
          </a:p>
          <a:p>
            <a:endParaRPr lang="en-US" baseline="0" dirty="0" smtClean="0"/>
          </a:p>
          <a:p>
            <a:r>
              <a:rPr lang="en-US" baseline="0" dirty="0" smtClean="0"/>
              <a:t>In 1968 the first Special Olympic Summer Games were held in Chicago, the events were track and field and swimming, with participants from Canada and the US</a:t>
            </a:r>
          </a:p>
          <a:p>
            <a:endParaRPr lang="en-US" dirty="0"/>
          </a:p>
        </p:txBody>
      </p:sp>
      <p:sp>
        <p:nvSpPr>
          <p:cNvPr id="4" name="Slide Number Placeholder 3"/>
          <p:cNvSpPr>
            <a:spLocks noGrp="1"/>
          </p:cNvSpPr>
          <p:nvPr>
            <p:ph type="sldNum" sz="quarter" idx="10"/>
          </p:nvPr>
        </p:nvSpPr>
        <p:spPr/>
        <p:txBody>
          <a:bodyPr/>
          <a:lstStyle/>
          <a:p>
            <a:fld id="{805CDE5F-A1F4-634D-836E-E92E8D2799FD}" type="slidenum">
              <a:rPr lang="en-US" smtClean="0"/>
              <a:t>5</a:t>
            </a:fld>
            <a:endParaRPr lang="en-US"/>
          </a:p>
        </p:txBody>
      </p:sp>
    </p:spTree>
    <p:extLst>
      <p:ext uri="{BB962C8B-B14F-4D97-AF65-F5344CB8AC3E}">
        <p14:creationId xmlns:p14="http://schemas.microsoft.com/office/powerpoint/2010/main" val="1469103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 1971 the US Olympic committee gave official approval for the Special Olympics to use the title of “Olympics”</a:t>
            </a:r>
          </a:p>
          <a:p>
            <a:endParaRPr lang="en-US" baseline="0" dirty="0" smtClean="0"/>
          </a:p>
          <a:p>
            <a:r>
              <a:rPr lang="en-US" baseline="0" dirty="0" smtClean="0"/>
              <a:t>In 1977 the first Special Olympic Winter games were held in Colorado with over 500 athletes in the events of skiing and skating.</a:t>
            </a:r>
          </a:p>
          <a:p>
            <a:endParaRPr lang="en-US" baseline="0" dirty="0" smtClean="0"/>
          </a:p>
          <a:p>
            <a:r>
              <a:rPr lang="en-US" baseline="0" dirty="0" smtClean="0"/>
              <a:t>It was also the first time the Special Olympics were televised  </a:t>
            </a:r>
          </a:p>
          <a:p>
            <a:endParaRPr lang="en-US" baseline="0" dirty="0" smtClean="0"/>
          </a:p>
          <a:p>
            <a:r>
              <a:rPr lang="en-US" baseline="0" dirty="0" smtClean="0"/>
              <a:t>The Torch Run, similar to the torch relay in the Olympics, was started in 1981 by a police chief, which today raises awareness and fundraises 30 million each year for the Special Olympics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05CDE5F-A1F4-634D-836E-E92E8D2799FD}" type="slidenum">
              <a:rPr lang="en-US" smtClean="0"/>
              <a:t>7</a:t>
            </a:fld>
            <a:endParaRPr lang="en-US"/>
          </a:p>
        </p:txBody>
      </p:sp>
    </p:spTree>
    <p:extLst>
      <p:ext uri="{BB962C8B-B14F-4D97-AF65-F5344CB8AC3E}">
        <p14:creationId xmlns:p14="http://schemas.microsoft.com/office/powerpoint/2010/main" val="38734694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IOC, in 1988, signs an agreement with Sargent and Eunice Kennedy Shriver officially recognizes the Special Olympics </a:t>
            </a:r>
          </a:p>
          <a:p>
            <a:r>
              <a:rPr lang="en-US" baseline="0" dirty="0" smtClean="0"/>
              <a:t>Also in that year volleyball, bowling, and softball are added to the sports played in the Special Olympics</a:t>
            </a:r>
          </a:p>
          <a:p>
            <a:r>
              <a:rPr lang="en-US" baseline="0" dirty="0" smtClean="0"/>
              <a:t>Five years later in 1993 the Special Olympics leave the continent of North America and are hosted in Austria</a:t>
            </a:r>
          </a:p>
          <a:p>
            <a:r>
              <a:rPr lang="en-US" baseline="0" dirty="0" smtClean="0"/>
              <a:t>This change of continent was a step towards making the Special Olympics an international event </a:t>
            </a:r>
          </a:p>
          <a:p>
            <a:r>
              <a:rPr lang="en-US" baseline="0" dirty="0" smtClean="0"/>
              <a:t>And by 2008 there are 3 million athletes from over 180 countries participating in the Special Olympics</a:t>
            </a:r>
          </a:p>
          <a:p>
            <a:r>
              <a:rPr lang="en-US" baseline="0" dirty="0" smtClean="0"/>
              <a:t>The Special Olympics is not just a event where athletes compete in sport but it is also where meetings were held the such as the Special Olympics Global Development Summit to discuss ways in which, politicians, humanitarians, business men and sport leaders, can improve the Cycle of Poverty and minimize the Exclusion of People with Intellectual Disabilities</a:t>
            </a:r>
            <a:endParaRPr lang="en-US" dirty="0"/>
          </a:p>
        </p:txBody>
      </p:sp>
      <p:sp>
        <p:nvSpPr>
          <p:cNvPr id="4" name="Slide Number Placeholder 3"/>
          <p:cNvSpPr>
            <a:spLocks noGrp="1"/>
          </p:cNvSpPr>
          <p:nvPr>
            <p:ph type="sldNum" sz="quarter" idx="10"/>
          </p:nvPr>
        </p:nvSpPr>
        <p:spPr/>
        <p:txBody>
          <a:bodyPr/>
          <a:lstStyle/>
          <a:p>
            <a:fld id="{805CDE5F-A1F4-634D-836E-E92E8D2799FD}" type="slidenum">
              <a:rPr lang="en-US" smtClean="0"/>
              <a:t>8</a:t>
            </a:fld>
            <a:endParaRPr lang="en-US"/>
          </a:p>
        </p:txBody>
      </p:sp>
    </p:spTree>
    <p:extLst>
      <p:ext uri="{BB962C8B-B14F-4D97-AF65-F5344CB8AC3E}">
        <p14:creationId xmlns:p14="http://schemas.microsoft.com/office/powerpoint/2010/main" val="2180723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Sports</a:t>
            </a:r>
            <a:endParaRPr lang="en-US" dirty="0"/>
          </a:p>
        </p:txBody>
      </p:sp>
      <p:sp>
        <p:nvSpPr>
          <p:cNvPr id="4" name="Slide Number Placeholder 3"/>
          <p:cNvSpPr>
            <a:spLocks noGrp="1"/>
          </p:cNvSpPr>
          <p:nvPr>
            <p:ph type="sldNum" sz="quarter" idx="10"/>
          </p:nvPr>
        </p:nvSpPr>
        <p:spPr/>
        <p:txBody>
          <a:bodyPr/>
          <a:lstStyle/>
          <a:p>
            <a:fld id="{805CDE5F-A1F4-634D-836E-E92E8D2799FD}" type="slidenum">
              <a:rPr lang="en-US" smtClean="0"/>
              <a:t>9</a:t>
            </a:fld>
            <a:endParaRPr lang="en-US"/>
          </a:p>
        </p:txBody>
      </p:sp>
    </p:spTree>
    <p:extLst>
      <p:ext uri="{BB962C8B-B14F-4D97-AF65-F5344CB8AC3E}">
        <p14:creationId xmlns:p14="http://schemas.microsoft.com/office/powerpoint/2010/main" val="2073763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the list of sports currently in the Special Olympics, some are just like ones </a:t>
            </a:r>
            <a:r>
              <a:rPr lang="en-US" baseline="0" dirty="0" smtClean="0"/>
              <a:t>that are a part of the Olympics others are not, such as Motor Activity Training, Unified Sports, and World Games.</a:t>
            </a:r>
          </a:p>
        </p:txBody>
      </p:sp>
      <p:sp>
        <p:nvSpPr>
          <p:cNvPr id="4" name="Slide Number Placeholder 3"/>
          <p:cNvSpPr>
            <a:spLocks noGrp="1"/>
          </p:cNvSpPr>
          <p:nvPr>
            <p:ph type="sldNum" sz="quarter" idx="10"/>
          </p:nvPr>
        </p:nvSpPr>
        <p:spPr/>
        <p:txBody>
          <a:bodyPr/>
          <a:lstStyle/>
          <a:p>
            <a:fld id="{805CDE5F-A1F4-634D-836E-E92E8D2799FD}" type="slidenum">
              <a:rPr lang="en-US" smtClean="0"/>
              <a:t>10</a:t>
            </a:fld>
            <a:endParaRPr lang="en-US"/>
          </a:p>
        </p:txBody>
      </p:sp>
    </p:spTree>
    <p:extLst>
      <p:ext uri="{BB962C8B-B14F-4D97-AF65-F5344CB8AC3E}">
        <p14:creationId xmlns:p14="http://schemas.microsoft.com/office/powerpoint/2010/main" val="8332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0065BE-0657-4A47-90AD-C21C55E16B19}" type="datetime4">
              <a:rPr lang="en-US" smtClean="0"/>
              <a:pPr/>
              <a:t>March 31,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C3AA4-67BE-44F7-809A-3582401494AF}" type="datetime4">
              <a:rPr lang="en-US" smtClean="0"/>
              <a:pPr/>
              <a:t>March 31,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172EEB-1769-4776-AD69-E7C1260563EB}" type="datetime4">
              <a:rPr lang="en-US" smtClean="0"/>
              <a:pPr/>
              <a:t>March 31,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7BB8AF-C16A-4836-A92D-61834B5F0BA5}" type="datetime4">
              <a:rPr lang="en-US" smtClean="0"/>
              <a:pPr/>
              <a:t>March 31,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647D2193-4505-4A75-99BB-880C6989A757}" type="datetime4">
              <a:rPr lang="en-US" smtClean="0"/>
              <a:pPr/>
              <a:t>March 31,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3A18F4-33C3-445B-924C-31108C51719C}" type="datetime4">
              <a:rPr lang="en-US" smtClean="0"/>
              <a:pPr/>
              <a:t>March 31,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F7543A-E259-478F-9E0D-57BA40E442B7}" type="datetime4">
              <a:rPr lang="en-US" smtClean="0"/>
              <a:pPr/>
              <a:t>March 31, 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FB012D-77A1-44B0-BB26-329BA1EE55C9}" type="datetime4">
              <a:rPr lang="en-US" smtClean="0"/>
              <a:pPr/>
              <a:t>March 31, 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7499E-3031-413E-B01E-B94970708CAA}" type="datetime4">
              <a:rPr lang="en-US" smtClean="0"/>
              <a:pPr/>
              <a:t>March 31, 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DC7EAB0C-2220-4D0E-A0DD-DB7FA0F742F4}" type="datetime4">
              <a:rPr lang="en-US" smtClean="0"/>
              <a:pPr/>
              <a:t>March 31, 2015</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416D63-31BF-4B94-B6C5-E20B2C63F515}" type="datetime4">
              <a:rPr lang="en-US" smtClean="0"/>
              <a:pPr/>
              <a:t>March 31,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2B1B13E-D5AF-485E-81A1-82A140076526}" type="datetime4">
              <a:rPr lang="en-US" smtClean="0"/>
              <a:pPr/>
              <a:t>March 31, 2015</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754ED01-E2A0-4C1E-8E21-014B9904157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800" dirty="0" smtClean="0"/>
              <a:t>the Special Olympics</a:t>
            </a:r>
            <a:endParaRPr lang="en-US" sz="3800" dirty="0"/>
          </a:p>
        </p:txBody>
      </p:sp>
    </p:spTree>
    <p:extLst>
      <p:ext uri="{BB962C8B-B14F-4D97-AF65-F5344CB8AC3E}">
        <p14:creationId xmlns:p14="http://schemas.microsoft.com/office/powerpoint/2010/main" val="335484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22960" y="1097280"/>
            <a:ext cx="2368459" cy="3712464"/>
          </a:xfrm>
        </p:spPr>
        <p:txBody>
          <a:bodyPr>
            <a:normAutofit fontScale="47500" lnSpcReduction="20000"/>
          </a:bodyPr>
          <a:lstStyle/>
          <a:p>
            <a:pPr marL="457200" indent="-457200">
              <a:buFont typeface="Arial"/>
              <a:buChar char="•"/>
            </a:pPr>
            <a:r>
              <a:rPr lang="en-US" dirty="0" smtClean="0"/>
              <a:t>Alpine Skiing</a:t>
            </a:r>
          </a:p>
          <a:p>
            <a:pPr marL="457200" indent="-457200">
              <a:buFont typeface="Arial"/>
              <a:buChar char="•"/>
            </a:pPr>
            <a:r>
              <a:rPr lang="en-US" dirty="0" smtClean="0"/>
              <a:t>Aquatics</a:t>
            </a:r>
          </a:p>
          <a:p>
            <a:pPr marL="457200" indent="-457200">
              <a:buFont typeface="Arial"/>
              <a:buChar char="•"/>
            </a:pPr>
            <a:r>
              <a:rPr lang="en-US" dirty="0" smtClean="0"/>
              <a:t>Athletics</a:t>
            </a:r>
          </a:p>
          <a:p>
            <a:pPr marL="457200" indent="-457200">
              <a:buFont typeface="Arial"/>
              <a:buChar char="•"/>
            </a:pPr>
            <a:r>
              <a:rPr lang="en-US" dirty="0" smtClean="0"/>
              <a:t>Badminton</a:t>
            </a:r>
          </a:p>
          <a:p>
            <a:pPr marL="457200" indent="-457200">
              <a:buFont typeface="Arial"/>
              <a:buChar char="•"/>
            </a:pPr>
            <a:r>
              <a:rPr lang="en-US" dirty="0" smtClean="0"/>
              <a:t>Basketball</a:t>
            </a:r>
          </a:p>
          <a:p>
            <a:pPr marL="457200" indent="-457200">
              <a:buFont typeface="Arial"/>
              <a:buChar char="•"/>
            </a:pPr>
            <a:r>
              <a:rPr lang="en-US" dirty="0" smtClean="0"/>
              <a:t>Bocce</a:t>
            </a:r>
          </a:p>
          <a:p>
            <a:pPr marL="457200" indent="-457200">
              <a:buFont typeface="Arial"/>
              <a:buChar char="•"/>
            </a:pPr>
            <a:r>
              <a:rPr lang="en-US" dirty="0" smtClean="0"/>
              <a:t>Bowling</a:t>
            </a:r>
          </a:p>
          <a:p>
            <a:pPr marL="457200" indent="-457200">
              <a:buFont typeface="Arial"/>
              <a:buChar char="•"/>
            </a:pPr>
            <a:r>
              <a:rPr lang="en-US" dirty="0" smtClean="0"/>
              <a:t>Cricket</a:t>
            </a:r>
          </a:p>
          <a:p>
            <a:pPr marL="457200" indent="-457200">
              <a:buFont typeface="Arial"/>
              <a:buChar char="•"/>
            </a:pPr>
            <a:r>
              <a:rPr lang="en-US" dirty="0" smtClean="0"/>
              <a:t>Cross Country Skiing</a:t>
            </a:r>
          </a:p>
          <a:p>
            <a:pPr marL="457200" indent="-457200">
              <a:buFont typeface="Arial"/>
              <a:buChar char="•"/>
            </a:pPr>
            <a:r>
              <a:rPr lang="en-US" dirty="0" smtClean="0"/>
              <a:t>Cycling</a:t>
            </a:r>
          </a:p>
          <a:p>
            <a:pPr marL="457200" indent="-457200">
              <a:buFont typeface="Arial"/>
              <a:buChar char="•"/>
            </a:pPr>
            <a:r>
              <a:rPr lang="en-US" dirty="0" smtClean="0"/>
              <a:t>Equestrian</a:t>
            </a:r>
          </a:p>
          <a:p>
            <a:pPr marL="457200" indent="-457200">
              <a:buFont typeface="Arial"/>
              <a:buChar char="•"/>
            </a:pPr>
            <a:r>
              <a:rPr lang="en-US" dirty="0" smtClean="0"/>
              <a:t>Figure Skating</a:t>
            </a:r>
          </a:p>
          <a:p>
            <a:pPr marL="457200" indent="-457200">
              <a:buFont typeface="Arial"/>
              <a:buChar char="•"/>
            </a:pPr>
            <a:r>
              <a:rPr lang="en-US" dirty="0" smtClean="0"/>
              <a:t>Floor Hockey</a:t>
            </a:r>
          </a:p>
        </p:txBody>
      </p:sp>
      <p:sp>
        <p:nvSpPr>
          <p:cNvPr id="3" name="Content Placeholder 2"/>
          <p:cNvSpPr>
            <a:spLocks noGrp="1"/>
          </p:cNvSpPr>
          <p:nvPr>
            <p:ph sz="half" idx="2"/>
          </p:nvPr>
        </p:nvSpPr>
        <p:spPr>
          <a:xfrm>
            <a:off x="3162787" y="1097280"/>
            <a:ext cx="2033711" cy="3712464"/>
          </a:xfrm>
        </p:spPr>
        <p:txBody>
          <a:bodyPr>
            <a:normAutofit fontScale="47500" lnSpcReduction="20000"/>
          </a:bodyPr>
          <a:lstStyle/>
          <a:p>
            <a:pPr marL="457200" indent="-457200">
              <a:buFont typeface="Arial"/>
              <a:buChar char="•"/>
            </a:pPr>
            <a:r>
              <a:rPr lang="en-US" dirty="0" err="1" smtClean="0"/>
              <a:t>Floorball</a:t>
            </a:r>
            <a:endParaRPr lang="en-US" dirty="0" smtClean="0"/>
          </a:p>
          <a:p>
            <a:pPr marL="457200" indent="-457200">
              <a:buFont typeface="Arial"/>
              <a:buChar char="•"/>
            </a:pPr>
            <a:r>
              <a:rPr lang="en-US" dirty="0" smtClean="0"/>
              <a:t>Football (Soccer)</a:t>
            </a:r>
          </a:p>
          <a:p>
            <a:pPr marL="457200" indent="-457200">
              <a:buFont typeface="Arial"/>
              <a:buChar char="•"/>
            </a:pPr>
            <a:r>
              <a:rPr lang="en-US" dirty="0" smtClean="0"/>
              <a:t>Golf</a:t>
            </a:r>
          </a:p>
          <a:p>
            <a:pPr marL="457200" indent="-457200">
              <a:buFont typeface="Arial"/>
              <a:buChar char="•"/>
            </a:pPr>
            <a:r>
              <a:rPr lang="en-US" dirty="0" smtClean="0"/>
              <a:t>Gymnastics, Artistic</a:t>
            </a:r>
          </a:p>
          <a:p>
            <a:pPr marL="457200" indent="-457200">
              <a:buFont typeface="Arial"/>
              <a:buChar char="•"/>
            </a:pPr>
            <a:r>
              <a:rPr lang="en-US" dirty="0" smtClean="0"/>
              <a:t>Gymnastics, Rhythmic</a:t>
            </a:r>
          </a:p>
          <a:p>
            <a:pPr marL="457200" indent="-457200">
              <a:buFont typeface="Arial"/>
              <a:buChar char="•"/>
            </a:pPr>
            <a:r>
              <a:rPr lang="en-US" dirty="0" smtClean="0"/>
              <a:t>Handball</a:t>
            </a:r>
          </a:p>
          <a:p>
            <a:pPr marL="457200" indent="-457200">
              <a:buFont typeface="Arial"/>
              <a:buChar char="•"/>
            </a:pPr>
            <a:r>
              <a:rPr lang="en-US" dirty="0" smtClean="0"/>
              <a:t>Judo</a:t>
            </a:r>
          </a:p>
          <a:p>
            <a:pPr marL="457200" indent="-457200">
              <a:buFont typeface="Arial"/>
              <a:buChar char="•"/>
            </a:pPr>
            <a:r>
              <a:rPr lang="en-US" dirty="0" smtClean="0"/>
              <a:t>Kayaking</a:t>
            </a:r>
          </a:p>
          <a:p>
            <a:pPr marL="457200" indent="-457200">
              <a:buFont typeface="Arial"/>
              <a:buChar char="•"/>
            </a:pPr>
            <a:r>
              <a:rPr lang="en-US" dirty="0" smtClean="0"/>
              <a:t>Motor Activity Training Program</a:t>
            </a:r>
          </a:p>
          <a:p>
            <a:pPr marL="457200" indent="-457200">
              <a:buFont typeface="Arial"/>
              <a:buChar char="•"/>
            </a:pPr>
            <a:r>
              <a:rPr lang="en-US" dirty="0" smtClean="0"/>
              <a:t>Netball</a:t>
            </a:r>
          </a:p>
          <a:p>
            <a:pPr marL="457200" indent="-457200">
              <a:buFont typeface="Arial"/>
              <a:buChar char="•"/>
            </a:pPr>
            <a:r>
              <a:rPr lang="en-US" dirty="0" smtClean="0"/>
              <a:t>Open Water Swimming</a:t>
            </a:r>
          </a:p>
          <a:p>
            <a:pPr marL="457200" indent="-457200">
              <a:buFont typeface="Arial"/>
              <a:buChar char="•"/>
            </a:pPr>
            <a:endParaRPr lang="en-US" dirty="0"/>
          </a:p>
        </p:txBody>
      </p:sp>
      <p:sp>
        <p:nvSpPr>
          <p:cNvPr id="4" name="Title 3"/>
          <p:cNvSpPr>
            <a:spLocks noGrp="1"/>
          </p:cNvSpPr>
          <p:nvPr>
            <p:ph type="title"/>
          </p:nvPr>
        </p:nvSpPr>
        <p:spPr/>
        <p:txBody>
          <a:bodyPr/>
          <a:lstStyle/>
          <a:p>
            <a:r>
              <a:rPr lang="en-US" dirty="0" smtClean="0"/>
              <a:t>Sports Included in the Special Olympics</a:t>
            </a:r>
            <a:endParaRPr lang="en-US" dirty="0"/>
          </a:p>
        </p:txBody>
      </p:sp>
      <p:sp>
        <p:nvSpPr>
          <p:cNvPr id="5" name="Content Placeholder 2"/>
          <p:cNvSpPr txBox="1">
            <a:spLocks/>
          </p:cNvSpPr>
          <p:nvPr/>
        </p:nvSpPr>
        <p:spPr>
          <a:xfrm>
            <a:off x="5315481" y="1097280"/>
            <a:ext cx="1883330" cy="3712464"/>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ts val="800"/>
              </a:spcBef>
              <a:buFont typeface="Arial" pitchFamily="34" charset="0"/>
              <a:buNone/>
              <a:defRPr sz="28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24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20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9pPr>
          </a:lstStyle>
          <a:p>
            <a:pPr marL="457200" indent="-457200">
              <a:buFont typeface="Arial"/>
              <a:buChar char="•"/>
            </a:pPr>
            <a:r>
              <a:rPr lang="en-US" sz="2400" dirty="0"/>
              <a:t>Play activities</a:t>
            </a:r>
          </a:p>
          <a:p>
            <a:pPr marL="457200" indent="-457200">
              <a:buFont typeface="Arial"/>
              <a:buChar char="•"/>
            </a:pPr>
            <a:r>
              <a:rPr lang="en-US" sz="2400" dirty="0"/>
              <a:t>Powerlifting</a:t>
            </a:r>
          </a:p>
          <a:p>
            <a:pPr marL="457200" indent="-457200">
              <a:buFont typeface="Arial"/>
              <a:buChar char="•"/>
            </a:pPr>
            <a:r>
              <a:rPr lang="en-US" sz="2400" dirty="0"/>
              <a:t>Roller Skating</a:t>
            </a:r>
          </a:p>
          <a:p>
            <a:pPr marL="457200" indent="-457200">
              <a:buFont typeface="Arial"/>
              <a:buChar char="•"/>
            </a:pPr>
            <a:r>
              <a:rPr lang="en-US" sz="2400" dirty="0"/>
              <a:t>Sailing</a:t>
            </a:r>
          </a:p>
          <a:p>
            <a:pPr marL="457200" indent="-457200">
              <a:buFont typeface="Arial"/>
              <a:buChar char="•"/>
            </a:pPr>
            <a:r>
              <a:rPr lang="en-US" sz="2400" dirty="0"/>
              <a:t>Snowboarding</a:t>
            </a:r>
          </a:p>
          <a:p>
            <a:pPr marL="457200" indent="-457200">
              <a:buFont typeface="Arial"/>
              <a:buChar char="•"/>
            </a:pPr>
            <a:r>
              <a:rPr lang="en-US" sz="2400" dirty="0"/>
              <a:t>Snowshoeing</a:t>
            </a:r>
          </a:p>
          <a:p>
            <a:pPr marL="457200" indent="-457200">
              <a:buFont typeface="Arial"/>
              <a:buChar char="•"/>
            </a:pPr>
            <a:r>
              <a:rPr lang="en-US" sz="2400" dirty="0"/>
              <a:t>Softball</a:t>
            </a:r>
          </a:p>
          <a:p>
            <a:pPr marL="457200" indent="-457200">
              <a:buFont typeface="Arial"/>
              <a:buChar char="•"/>
            </a:pPr>
            <a:r>
              <a:rPr lang="en-US" sz="2400" dirty="0"/>
              <a:t>Speed Skating</a:t>
            </a:r>
          </a:p>
          <a:p>
            <a:pPr marL="457200" indent="-457200">
              <a:buFont typeface="Arial"/>
              <a:buChar char="•"/>
            </a:pPr>
            <a:r>
              <a:rPr lang="en-US" sz="2400" dirty="0"/>
              <a:t>Table tennis</a:t>
            </a:r>
          </a:p>
          <a:p>
            <a:pPr marL="457200" indent="-457200">
              <a:buFont typeface="Arial"/>
              <a:buChar char="•"/>
            </a:pPr>
            <a:r>
              <a:rPr lang="en-US" sz="2400" dirty="0"/>
              <a:t>Unified Sports</a:t>
            </a:r>
          </a:p>
          <a:p>
            <a:pPr marL="457200" indent="-457200">
              <a:buFont typeface="Arial"/>
              <a:buChar char="•"/>
            </a:pPr>
            <a:r>
              <a:rPr lang="en-US" sz="2400" dirty="0"/>
              <a:t>Volleyball</a:t>
            </a:r>
          </a:p>
          <a:p>
            <a:pPr marL="457200" indent="-457200">
              <a:buFont typeface="Arial"/>
              <a:buChar char="•"/>
            </a:pPr>
            <a:r>
              <a:rPr lang="en-US" sz="2400" dirty="0"/>
              <a:t>World Games</a:t>
            </a:r>
          </a:p>
          <a:p>
            <a:pPr marL="457200" indent="-457200">
              <a:buFont typeface="Arial"/>
              <a:buChar char="•"/>
            </a:pPr>
            <a:endParaRPr lang="en-US" dirty="0" smtClean="0"/>
          </a:p>
          <a:p>
            <a:endParaRPr lang="en-US" dirty="0"/>
          </a:p>
        </p:txBody>
      </p:sp>
    </p:spTree>
    <p:extLst>
      <p:ext uri="{BB962C8B-B14F-4D97-AF65-F5344CB8AC3E}">
        <p14:creationId xmlns:p14="http://schemas.microsoft.com/office/powerpoint/2010/main" val="696119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unique to the special Olympics</a:t>
            </a:r>
            <a:endParaRPr lang="en-US" dirty="0"/>
          </a:p>
        </p:txBody>
      </p:sp>
      <p:sp>
        <p:nvSpPr>
          <p:cNvPr id="3" name="Content Placeholder 2"/>
          <p:cNvSpPr>
            <a:spLocks noGrp="1"/>
          </p:cNvSpPr>
          <p:nvPr>
            <p:ph idx="1"/>
          </p:nvPr>
        </p:nvSpPr>
        <p:spPr/>
        <p:txBody>
          <a:bodyPr>
            <a:normAutofit/>
          </a:bodyPr>
          <a:lstStyle/>
          <a:p>
            <a:r>
              <a:rPr lang="en-US" dirty="0" smtClean="0"/>
              <a:t>Motor Activity Program</a:t>
            </a:r>
          </a:p>
          <a:p>
            <a:pPr>
              <a:buFont typeface="Arial"/>
              <a:buChar char="•"/>
            </a:pPr>
            <a:r>
              <a:rPr lang="en-US" dirty="0" smtClean="0"/>
              <a:t>This event is not like a traditional Olympic event</a:t>
            </a:r>
          </a:p>
          <a:p>
            <a:pPr>
              <a:buFont typeface="Arial"/>
              <a:buChar char="•"/>
            </a:pPr>
            <a:r>
              <a:rPr lang="en-US" dirty="0" smtClean="0"/>
              <a:t>It is designed for participants with severe or profound intellectual ability who are not at the time able to participate in the official games</a:t>
            </a:r>
          </a:p>
          <a:p>
            <a:pPr>
              <a:buFont typeface="Arial"/>
              <a:buChar char="•"/>
            </a:pPr>
            <a:r>
              <a:rPr lang="en-US" dirty="0" smtClean="0"/>
              <a:t>These activities vary but are designed to help them to eventually be able to participate in the official games</a:t>
            </a:r>
          </a:p>
          <a:p>
            <a:pPr>
              <a:buFont typeface="Arial"/>
              <a:buChar char="•"/>
            </a:pPr>
            <a:r>
              <a:rPr lang="en-US" dirty="0" smtClean="0"/>
              <a:t>Each of the participants try to match their personal bests when competing </a:t>
            </a:r>
          </a:p>
          <a:p>
            <a:endParaRPr lang="en-US" dirty="0"/>
          </a:p>
        </p:txBody>
      </p:sp>
    </p:spTree>
    <p:extLst>
      <p:ext uri="{BB962C8B-B14F-4D97-AF65-F5344CB8AC3E}">
        <p14:creationId xmlns:p14="http://schemas.microsoft.com/office/powerpoint/2010/main" val="1644311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unique to the Special Olympics</a:t>
            </a:r>
            <a:endParaRPr lang="en-US" dirty="0"/>
          </a:p>
        </p:txBody>
      </p:sp>
      <p:sp>
        <p:nvSpPr>
          <p:cNvPr id="3" name="Content Placeholder 2"/>
          <p:cNvSpPr>
            <a:spLocks noGrp="1"/>
          </p:cNvSpPr>
          <p:nvPr>
            <p:ph idx="1"/>
          </p:nvPr>
        </p:nvSpPr>
        <p:spPr/>
        <p:txBody>
          <a:bodyPr/>
          <a:lstStyle/>
          <a:p>
            <a:r>
              <a:rPr lang="en-US" dirty="0"/>
              <a:t>Unified Sports</a:t>
            </a:r>
          </a:p>
          <a:p>
            <a:pPr>
              <a:buFont typeface="Arial"/>
              <a:buChar char="•"/>
            </a:pPr>
            <a:r>
              <a:rPr lang="en-US" dirty="0"/>
              <a:t>These sports consists of athletes with and without intellectual disabilities to help improve their skills at a competitive level</a:t>
            </a:r>
          </a:p>
          <a:p>
            <a:r>
              <a:rPr lang="en-US" dirty="0"/>
              <a:t>World Games</a:t>
            </a:r>
          </a:p>
          <a:p>
            <a:pPr>
              <a:buFont typeface="Arial"/>
              <a:buChar char="•"/>
            </a:pPr>
            <a:r>
              <a:rPr lang="en-US" dirty="0"/>
              <a:t>Is and event like the Olympics where athletes from all over the world compete against each other</a:t>
            </a:r>
          </a:p>
        </p:txBody>
      </p:sp>
    </p:spTree>
    <p:extLst>
      <p:ext uri="{BB962C8B-B14F-4D97-AF65-F5344CB8AC3E}">
        <p14:creationId xmlns:p14="http://schemas.microsoft.com/office/powerpoint/2010/main" val="2265096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people of the Games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14541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can become a part of the event</a:t>
            </a:r>
            <a:endParaRPr lang="en-US" dirty="0"/>
          </a:p>
        </p:txBody>
      </p:sp>
      <p:sp>
        <p:nvSpPr>
          <p:cNvPr id="3" name="Content Placeholder 2"/>
          <p:cNvSpPr>
            <a:spLocks noGrp="1"/>
          </p:cNvSpPr>
          <p:nvPr>
            <p:ph idx="1"/>
          </p:nvPr>
        </p:nvSpPr>
        <p:spPr/>
        <p:txBody>
          <a:bodyPr/>
          <a:lstStyle/>
          <a:p>
            <a:pPr>
              <a:buFont typeface="Arial"/>
              <a:buChar char="•"/>
            </a:pPr>
            <a:r>
              <a:rPr lang="en-US" dirty="0" smtClean="0"/>
              <a:t>The special Olympics are for ages 8 and up</a:t>
            </a:r>
          </a:p>
          <a:p>
            <a:pPr>
              <a:buFont typeface="Arial"/>
              <a:buChar char="•"/>
            </a:pPr>
            <a:r>
              <a:rPr lang="en-US" dirty="0" smtClean="0"/>
              <a:t>Having the opportunity greatly helps these athletes gain confidence in themselves and empowers them to focus on what they can do than what people say they can’t</a:t>
            </a:r>
          </a:p>
          <a:p>
            <a:pPr>
              <a:buFont typeface="Arial"/>
              <a:buChar char="•"/>
            </a:pPr>
            <a:r>
              <a:rPr lang="en-US" dirty="0" smtClean="0"/>
              <a:t>It also shows them that there are others like themselves</a:t>
            </a:r>
          </a:p>
          <a:p>
            <a:pPr>
              <a:buFont typeface="Arial"/>
              <a:buChar char="•"/>
            </a:pPr>
            <a:r>
              <a:rPr lang="en-US" dirty="0" smtClean="0"/>
              <a:t>There are many other opportunities for people with disabilities to participate in the Games after their athletic career or if they would just like to support the cause</a:t>
            </a:r>
          </a:p>
        </p:txBody>
      </p:sp>
    </p:spTree>
    <p:extLst>
      <p:ext uri="{BB962C8B-B14F-4D97-AF65-F5344CB8AC3E}">
        <p14:creationId xmlns:p14="http://schemas.microsoft.com/office/powerpoint/2010/main" val="3905392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 Placeholder 2"/>
          <p:cNvSpPr>
            <a:spLocks noGrp="1"/>
          </p:cNvSpPr>
          <p:nvPr>
            <p:ph type="body" idx="1"/>
          </p:nvPr>
        </p:nvSpPr>
        <p:spPr/>
        <p:txBody>
          <a:bodyPr/>
          <a:lstStyle/>
          <a:p>
            <a:r>
              <a:rPr lang="en-US" dirty="0" smtClean="0"/>
              <a:t>Multiple choice activity</a:t>
            </a:r>
            <a:endParaRPr lang="en-US" dirty="0"/>
          </a:p>
        </p:txBody>
      </p:sp>
    </p:spTree>
    <p:extLst>
      <p:ext uri="{BB962C8B-B14F-4D97-AF65-F5344CB8AC3E}">
        <p14:creationId xmlns:p14="http://schemas.microsoft.com/office/powerpoint/2010/main" val="1926401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 of Special Olympics</a:t>
            </a:r>
            <a:endParaRPr lang="en-US" dirty="0"/>
          </a:p>
        </p:txBody>
      </p:sp>
      <p:sp>
        <p:nvSpPr>
          <p:cNvPr id="3" name="Text Placeholder 2"/>
          <p:cNvSpPr>
            <a:spLocks noGrp="1"/>
          </p:cNvSpPr>
          <p:nvPr>
            <p:ph type="body" idx="1"/>
          </p:nvPr>
        </p:nvSpPr>
        <p:spPr/>
        <p:txBody>
          <a:bodyPr/>
          <a:lstStyle/>
          <a:p>
            <a:r>
              <a:rPr lang="en-US" dirty="0" smtClean="0"/>
              <a:t>Question #1</a:t>
            </a:r>
            <a:endParaRPr lang="en-US" dirty="0"/>
          </a:p>
        </p:txBody>
      </p:sp>
      <p:sp>
        <p:nvSpPr>
          <p:cNvPr id="4" name="Content Placeholder 3"/>
          <p:cNvSpPr>
            <a:spLocks noGrp="1"/>
          </p:cNvSpPr>
          <p:nvPr>
            <p:ph sz="half" idx="2"/>
          </p:nvPr>
        </p:nvSpPr>
        <p:spPr/>
        <p:txBody>
          <a:bodyPr/>
          <a:lstStyle/>
          <a:p>
            <a:r>
              <a:rPr lang="en-US" dirty="0" smtClean="0"/>
              <a:t>What decade was the movement started?</a:t>
            </a:r>
          </a:p>
          <a:p>
            <a:pPr marL="457200" indent="-457200">
              <a:buAutoNum type="alphaLcPeriod"/>
            </a:pPr>
            <a:r>
              <a:rPr lang="en-US" dirty="0" smtClean="0"/>
              <a:t>1940’s</a:t>
            </a:r>
          </a:p>
          <a:p>
            <a:pPr marL="457200" indent="-457200">
              <a:buAutoNum type="alphaLcPeriod"/>
            </a:pPr>
            <a:r>
              <a:rPr lang="en-US" dirty="0" smtClean="0"/>
              <a:t>1950’s</a:t>
            </a:r>
          </a:p>
          <a:p>
            <a:pPr marL="457200" indent="-457200">
              <a:buAutoNum type="alphaLcPeriod"/>
            </a:pPr>
            <a:r>
              <a:rPr lang="en-US" dirty="0" smtClean="0"/>
              <a:t>1960’s</a:t>
            </a:r>
          </a:p>
        </p:txBody>
      </p:sp>
      <p:sp>
        <p:nvSpPr>
          <p:cNvPr id="5" name="Text Placeholder 4"/>
          <p:cNvSpPr>
            <a:spLocks noGrp="1"/>
          </p:cNvSpPr>
          <p:nvPr>
            <p:ph type="body" sz="quarter" idx="3"/>
          </p:nvPr>
        </p:nvSpPr>
        <p:spPr/>
        <p:txBody>
          <a:bodyPr/>
          <a:lstStyle/>
          <a:p>
            <a:r>
              <a:rPr lang="en-US" dirty="0" smtClean="0"/>
              <a:t>Question #2</a:t>
            </a:r>
            <a:endParaRPr lang="en-US" dirty="0"/>
          </a:p>
        </p:txBody>
      </p:sp>
      <p:sp>
        <p:nvSpPr>
          <p:cNvPr id="6" name="Content Placeholder 5"/>
          <p:cNvSpPr>
            <a:spLocks noGrp="1"/>
          </p:cNvSpPr>
          <p:nvPr>
            <p:ph sz="quarter" idx="4"/>
          </p:nvPr>
        </p:nvSpPr>
        <p:spPr/>
        <p:txBody>
          <a:bodyPr>
            <a:normAutofit/>
          </a:bodyPr>
          <a:lstStyle/>
          <a:p>
            <a:r>
              <a:rPr lang="en-US" dirty="0" smtClean="0"/>
              <a:t>Who started this movement?</a:t>
            </a:r>
          </a:p>
          <a:p>
            <a:r>
              <a:rPr lang="en-US" dirty="0"/>
              <a:t>a</a:t>
            </a:r>
            <a:r>
              <a:rPr lang="en-US" dirty="0" smtClean="0"/>
              <a:t>. John F. Kennedy</a:t>
            </a:r>
          </a:p>
          <a:p>
            <a:r>
              <a:rPr lang="en-US" dirty="0" smtClean="0"/>
              <a:t>c. Eunice Kennedy Shriver</a:t>
            </a:r>
          </a:p>
          <a:p>
            <a:r>
              <a:rPr lang="en-US" dirty="0" smtClean="0"/>
              <a:t>d. Sargent Kennedy Shriver</a:t>
            </a:r>
          </a:p>
        </p:txBody>
      </p:sp>
    </p:spTree>
    <p:extLst>
      <p:ext uri="{BB962C8B-B14F-4D97-AF65-F5344CB8AC3E}">
        <p14:creationId xmlns:p14="http://schemas.microsoft.com/office/powerpoint/2010/main" val="3796013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 of the Special Olympics</a:t>
            </a:r>
            <a:endParaRPr lang="en-US" dirty="0"/>
          </a:p>
        </p:txBody>
      </p:sp>
      <p:sp>
        <p:nvSpPr>
          <p:cNvPr id="3" name="Text Placeholder 2"/>
          <p:cNvSpPr>
            <a:spLocks noGrp="1"/>
          </p:cNvSpPr>
          <p:nvPr>
            <p:ph type="body" idx="1"/>
          </p:nvPr>
        </p:nvSpPr>
        <p:spPr/>
        <p:txBody>
          <a:bodyPr/>
          <a:lstStyle/>
          <a:p>
            <a:r>
              <a:rPr lang="en-US" dirty="0" smtClean="0"/>
              <a:t>Question #3</a:t>
            </a:r>
            <a:endParaRPr lang="en-US" dirty="0"/>
          </a:p>
        </p:txBody>
      </p:sp>
      <p:sp>
        <p:nvSpPr>
          <p:cNvPr id="4" name="Content Placeholder 3"/>
          <p:cNvSpPr>
            <a:spLocks noGrp="1"/>
          </p:cNvSpPr>
          <p:nvPr>
            <p:ph sz="half" idx="2"/>
          </p:nvPr>
        </p:nvSpPr>
        <p:spPr/>
        <p:txBody>
          <a:bodyPr/>
          <a:lstStyle/>
          <a:p>
            <a:r>
              <a:rPr lang="en-US" dirty="0"/>
              <a:t>When was the first International Special Olympics held?</a:t>
            </a:r>
          </a:p>
          <a:p>
            <a:pPr marL="514350" indent="-514350">
              <a:buAutoNum type="alphaLcPeriod"/>
            </a:pPr>
            <a:r>
              <a:rPr lang="en-US" dirty="0"/>
              <a:t>1966</a:t>
            </a:r>
          </a:p>
          <a:p>
            <a:pPr marL="514350" indent="-514350">
              <a:buAutoNum type="alphaLcPeriod"/>
            </a:pPr>
            <a:r>
              <a:rPr lang="en-US" dirty="0"/>
              <a:t>1968</a:t>
            </a:r>
          </a:p>
          <a:p>
            <a:pPr marL="514350" indent="-514350">
              <a:buAutoNum type="alphaLcPeriod"/>
            </a:pPr>
            <a:r>
              <a:rPr lang="en-US" dirty="0"/>
              <a:t>1970</a:t>
            </a:r>
          </a:p>
          <a:p>
            <a:endParaRPr lang="en-US" dirty="0"/>
          </a:p>
        </p:txBody>
      </p:sp>
      <p:sp>
        <p:nvSpPr>
          <p:cNvPr id="5" name="Text Placeholder 4"/>
          <p:cNvSpPr>
            <a:spLocks noGrp="1"/>
          </p:cNvSpPr>
          <p:nvPr>
            <p:ph type="body" sz="quarter" idx="3"/>
          </p:nvPr>
        </p:nvSpPr>
        <p:spPr/>
        <p:txBody>
          <a:bodyPr/>
          <a:lstStyle/>
          <a:p>
            <a:r>
              <a:rPr lang="en-US" dirty="0" smtClean="0"/>
              <a:t>Question #4</a:t>
            </a:r>
            <a:endParaRPr lang="en-US" dirty="0"/>
          </a:p>
        </p:txBody>
      </p:sp>
      <p:sp>
        <p:nvSpPr>
          <p:cNvPr id="6" name="Content Placeholder 5"/>
          <p:cNvSpPr>
            <a:spLocks noGrp="1"/>
          </p:cNvSpPr>
          <p:nvPr>
            <p:ph sz="quarter" idx="4"/>
          </p:nvPr>
        </p:nvSpPr>
        <p:spPr/>
        <p:txBody>
          <a:bodyPr/>
          <a:lstStyle/>
          <a:p>
            <a:r>
              <a:rPr lang="en-US" dirty="0" smtClean="0"/>
              <a:t>Where did Eunice first start the Special Olympics</a:t>
            </a:r>
          </a:p>
          <a:p>
            <a:pPr marL="457200" indent="-457200">
              <a:buAutoNum type="alphaLcPeriod"/>
            </a:pPr>
            <a:r>
              <a:rPr lang="en-US" dirty="0" smtClean="0"/>
              <a:t>Her backyard</a:t>
            </a:r>
          </a:p>
          <a:p>
            <a:pPr marL="457200" indent="-457200">
              <a:buAutoNum type="alphaLcPeriod"/>
            </a:pPr>
            <a:r>
              <a:rPr lang="en-US" dirty="0" smtClean="0"/>
              <a:t>Her country club</a:t>
            </a:r>
          </a:p>
          <a:p>
            <a:pPr marL="457200" indent="-457200">
              <a:buAutoNum type="alphaLcPeriod"/>
            </a:pPr>
            <a:r>
              <a:rPr lang="en-US" dirty="0" smtClean="0"/>
              <a:t>Her nearby rec center</a:t>
            </a:r>
            <a:endParaRPr lang="en-US" dirty="0"/>
          </a:p>
        </p:txBody>
      </p:sp>
    </p:spTree>
    <p:extLst>
      <p:ext uri="{BB962C8B-B14F-4D97-AF65-F5344CB8AC3E}">
        <p14:creationId xmlns:p14="http://schemas.microsoft.com/office/powerpoint/2010/main" val="695876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Special Olympics</a:t>
            </a:r>
            <a:endParaRPr lang="en-US" dirty="0"/>
          </a:p>
        </p:txBody>
      </p:sp>
      <p:sp>
        <p:nvSpPr>
          <p:cNvPr id="3" name="Text Placeholder 2"/>
          <p:cNvSpPr>
            <a:spLocks noGrp="1"/>
          </p:cNvSpPr>
          <p:nvPr>
            <p:ph type="body" idx="1"/>
          </p:nvPr>
        </p:nvSpPr>
        <p:spPr/>
        <p:txBody>
          <a:bodyPr/>
          <a:lstStyle/>
          <a:p>
            <a:r>
              <a:rPr lang="en-US" dirty="0" smtClean="0"/>
              <a:t>Question #5	</a:t>
            </a:r>
            <a:endParaRPr lang="en-US" dirty="0"/>
          </a:p>
        </p:txBody>
      </p:sp>
      <p:sp>
        <p:nvSpPr>
          <p:cNvPr id="4" name="Content Placeholder 3"/>
          <p:cNvSpPr>
            <a:spLocks noGrp="1"/>
          </p:cNvSpPr>
          <p:nvPr>
            <p:ph sz="half" idx="2"/>
          </p:nvPr>
        </p:nvSpPr>
        <p:spPr/>
        <p:txBody>
          <a:bodyPr>
            <a:normAutofit lnSpcReduction="10000"/>
          </a:bodyPr>
          <a:lstStyle/>
          <a:p>
            <a:r>
              <a:rPr lang="en-US" dirty="0" smtClean="0"/>
              <a:t>Which charitable event raises 30 million a year for the Special Olympics?</a:t>
            </a:r>
          </a:p>
          <a:p>
            <a:pPr marL="457200" indent="-457200">
              <a:buAutoNum type="alphaLcPeriod"/>
            </a:pPr>
            <a:r>
              <a:rPr lang="en-US" dirty="0" smtClean="0"/>
              <a:t>The Torch Run</a:t>
            </a:r>
          </a:p>
          <a:p>
            <a:pPr marL="457200" indent="-457200">
              <a:buAutoNum type="alphaLcPeriod"/>
            </a:pPr>
            <a:r>
              <a:rPr lang="en-US" dirty="0" smtClean="0"/>
              <a:t>The Police Relay for Special Olympics</a:t>
            </a:r>
          </a:p>
          <a:p>
            <a:pPr marL="457200" indent="-457200">
              <a:buAutoNum type="alphaLcPeriod"/>
            </a:pPr>
            <a:r>
              <a:rPr lang="en-US" dirty="0" smtClean="0"/>
              <a:t>The Run for Equality</a:t>
            </a:r>
            <a:endParaRPr lang="en-US" dirty="0"/>
          </a:p>
        </p:txBody>
      </p:sp>
      <p:sp>
        <p:nvSpPr>
          <p:cNvPr id="5" name="Text Placeholder 4"/>
          <p:cNvSpPr>
            <a:spLocks noGrp="1"/>
          </p:cNvSpPr>
          <p:nvPr>
            <p:ph type="body" sz="quarter" idx="3"/>
          </p:nvPr>
        </p:nvSpPr>
        <p:spPr/>
        <p:txBody>
          <a:bodyPr/>
          <a:lstStyle/>
          <a:p>
            <a:r>
              <a:rPr lang="en-US" dirty="0" smtClean="0"/>
              <a:t>Question #6</a:t>
            </a:r>
            <a:endParaRPr lang="en-US" dirty="0"/>
          </a:p>
        </p:txBody>
      </p:sp>
      <p:sp>
        <p:nvSpPr>
          <p:cNvPr id="6" name="Content Placeholder 5"/>
          <p:cNvSpPr>
            <a:spLocks noGrp="1"/>
          </p:cNvSpPr>
          <p:nvPr>
            <p:ph sz="quarter" idx="4"/>
          </p:nvPr>
        </p:nvSpPr>
        <p:spPr/>
        <p:txBody>
          <a:bodyPr/>
          <a:lstStyle/>
          <a:p>
            <a:r>
              <a:rPr lang="en-US" dirty="0" smtClean="0"/>
              <a:t>When was the Special Olympics officially recognized by the IOC?</a:t>
            </a:r>
          </a:p>
          <a:p>
            <a:r>
              <a:rPr lang="en-US" dirty="0" smtClean="0"/>
              <a:t>a. 1971</a:t>
            </a:r>
          </a:p>
          <a:p>
            <a:r>
              <a:rPr lang="en-US" dirty="0" smtClean="0"/>
              <a:t>b. 1980</a:t>
            </a:r>
          </a:p>
          <a:p>
            <a:r>
              <a:rPr lang="en-US" dirty="0" smtClean="0"/>
              <a:t>c. 1988</a:t>
            </a:r>
            <a:endParaRPr lang="en-US" dirty="0"/>
          </a:p>
        </p:txBody>
      </p:sp>
    </p:spTree>
    <p:extLst>
      <p:ext uri="{BB962C8B-B14F-4D97-AF65-F5344CB8AC3E}">
        <p14:creationId xmlns:p14="http://schemas.microsoft.com/office/powerpoint/2010/main" val="2415024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SPorts</a:t>
            </a:r>
            <a:endParaRPr lang="en-US" dirty="0"/>
          </a:p>
        </p:txBody>
      </p:sp>
      <p:sp>
        <p:nvSpPr>
          <p:cNvPr id="3" name="Text Placeholder 2"/>
          <p:cNvSpPr>
            <a:spLocks noGrp="1"/>
          </p:cNvSpPr>
          <p:nvPr>
            <p:ph type="body" idx="1"/>
          </p:nvPr>
        </p:nvSpPr>
        <p:spPr/>
        <p:txBody>
          <a:bodyPr/>
          <a:lstStyle/>
          <a:p>
            <a:r>
              <a:rPr lang="en-US" dirty="0" smtClean="0"/>
              <a:t>Question #7</a:t>
            </a:r>
            <a:endParaRPr lang="en-US" dirty="0"/>
          </a:p>
        </p:txBody>
      </p:sp>
      <p:sp>
        <p:nvSpPr>
          <p:cNvPr id="4" name="Content Placeholder 3"/>
          <p:cNvSpPr>
            <a:spLocks noGrp="1"/>
          </p:cNvSpPr>
          <p:nvPr>
            <p:ph sz="half" idx="2"/>
          </p:nvPr>
        </p:nvSpPr>
        <p:spPr/>
        <p:txBody>
          <a:bodyPr>
            <a:normAutofit lnSpcReduction="10000"/>
          </a:bodyPr>
          <a:lstStyle/>
          <a:p>
            <a:r>
              <a:rPr lang="en-US" dirty="0" smtClean="0"/>
              <a:t>The Motor Activity Program is an event where participants compete against:</a:t>
            </a:r>
          </a:p>
          <a:p>
            <a:pPr marL="457200" indent="-457200">
              <a:buAutoNum type="alphaLcPeriod"/>
            </a:pPr>
            <a:r>
              <a:rPr lang="en-US" dirty="0" smtClean="0"/>
              <a:t>Themselves</a:t>
            </a:r>
          </a:p>
          <a:p>
            <a:pPr marL="457200" indent="-457200">
              <a:buAutoNum type="alphaLcPeriod"/>
            </a:pPr>
            <a:r>
              <a:rPr lang="en-US" dirty="0" smtClean="0"/>
              <a:t>Their equals</a:t>
            </a:r>
          </a:p>
          <a:p>
            <a:pPr marL="457200" indent="-457200">
              <a:buAutoNum type="alphaLcPeriod"/>
            </a:pPr>
            <a:r>
              <a:rPr lang="en-US" dirty="0" smtClean="0"/>
              <a:t>International athletes</a:t>
            </a:r>
            <a:endParaRPr lang="en-US" dirty="0"/>
          </a:p>
        </p:txBody>
      </p:sp>
      <p:sp>
        <p:nvSpPr>
          <p:cNvPr id="5" name="Text Placeholder 4"/>
          <p:cNvSpPr>
            <a:spLocks noGrp="1"/>
          </p:cNvSpPr>
          <p:nvPr>
            <p:ph type="body" sz="quarter" idx="3"/>
          </p:nvPr>
        </p:nvSpPr>
        <p:spPr/>
        <p:txBody>
          <a:bodyPr/>
          <a:lstStyle/>
          <a:p>
            <a:r>
              <a:rPr lang="en-US" dirty="0" smtClean="0"/>
              <a:t>Question #8</a:t>
            </a:r>
            <a:endParaRPr lang="en-US" dirty="0"/>
          </a:p>
        </p:txBody>
      </p:sp>
      <p:sp>
        <p:nvSpPr>
          <p:cNvPr id="6" name="Content Placeholder 5"/>
          <p:cNvSpPr>
            <a:spLocks noGrp="1"/>
          </p:cNvSpPr>
          <p:nvPr>
            <p:ph sz="quarter" idx="4"/>
          </p:nvPr>
        </p:nvSpPr>
        <p:spPr/>
        <p:txBody>
          <a:bodyPr>
            <a:normAutofit lnSpcReduction="10000"/>
          </a:bodyPr>
          <a:lstStyle/>
          <a:p>
            <a:r>
              <a:rPr lang="en-US" dirty="0" smtClean="0"/>
              <a:t>What are the World Games?</a:t>
            </a:r>
          </a:p>
          <a:p>
            <a:pPr marL="457200" indent="-457200">
              <a:buAutoNum type="alphaLcPeriod"/>
            </a:pPr>
            <a:r>
              <a:rPr lang="en-US" dirty="0" smtClean="0"/>
              <a:t>An event which incorporates local tradition</a:t>
            </a:r>
          </a:p>
          <a:p>
            <a:pPr marL="457200" indent="-457200">
              <a:buAutoNum type="alphaLcPeriod"/>
            </a:pPr>
            <a:r>
              <a:rPr lang="en-US" dirty="0" smtClean="0"/>
              <a:t>International Special Olympics</a:t>
            </a:r>
          </a:p>
          <a:p>
            <a:pPr marL="0" indent="0"/>
            <a:r>
              <a:rPr lang="en-US" dirty="0" smtClean="0"/>
              <a:t>c. Where each event </a:t>
            </a:r>
            <a:endParaRPr lang="en-US" dirty="0"/>
          </a:p>
        </p:txBody>
      </p:sp>
    </p:spTree>
    <p:extLst>
      <p:ext uri="{BB962C8B-B14F-4D97-AF65-F5344CB8AC3E}">
        <p14:creationId xmlns:p14="http://schemas.microsoft.com/office/powerpoint/2010/main" val="373553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Overview</a:t>
            </a:r>
            <a:endParaRPr lang="en-US" dirty="0"/>
          </a:p>
        </p:txBody>
      </p:sp>
      <p:sp>
        <p:nvSpPr>
          <p:cNvPr id="3" name="Content Placeholder 2"/>
          <p:cNvSpPr>
            <a:spLocks noGrp="1"/>
          </p:cNvSpPr>
          <p:nvPr>
            <p:ph idx="1"/>
          </p:nvPr>
        </p:nvSpPr>
        <p:spPr/>
        <p:txBody>
          <a:bodyPr>
            <a:normAutofit/>
          </a:bodyPr>
          <a:lstStyle/>
          <a:p>
            <a:pPr>
              <a:buAutoNum type="arabicPeriod"/>
            </a:pPr>
            <a:r>
              <a:rPr lang="en-US" sz="2800" dirty="0" smtClean="0"/>
              <a:t> The Special Olympics </a:t>
            </a:r>
          </a:p>
          <a:p>
            <a:pPr>
              <a:buAutoNum type="arabicPeriod"/>
            </a:pPr>
            <a:r>
              <a:rPr lang="en-US" sz="2800" dirty="0" smtClean="0"/>
              <a:t> Founding of the Special Olympics</a:t>
            </a:r>
          </a:p>
          <a:p>
            <a:pPr>
              <a:buAutoNum type="arabicPeriod"/>
            </a:pPr>
            <a:r>
              <a:rPr lang="en-US" sz="2800" dirty="0" smtClean="0"/>
              <a:t> </a:t>
            </a:r>
            <a:r>
              <a:rPr lang="en-US" sz="2800" dirty="0"/>
              <a:t>T</a:t>
            </a:r>
            <a:r>
              <a:rPr lang="en-US" sz="2800" dirty="0" smtClean="0"/>
              <a:t>he </a:t>
            </a:r>
            <a:r>
              <a:rPr lang="en-US" sz="2800" dirty="0"/>
              <a:t>S</a:t>
            </a:r>
            <a:r>
              <a:rPr lang="en-US" sz="2800" dirty="0" smtClean="0"/>
              <a:t>ports</a:t>
            </a:r>
          </a:p>
          <a:p>
            <a:pPr>
              <a:buAutoNum type="arabicPeriod"/>
            </a:pPr>
            <a:r>
              <a:rPr lang="en-US" sz="2800" dirty="0"/>
              <a:t> </a:t>
            </a:r>
            <a:r>
              <a:rPr lang="en-US" sz="2800" dirty="0" smtClean="0"/>
              <a:t>The People of the Games</a:t>
            </a:r>
          </a:p>
          <a:p>
            <a:pPr>
              <a:buAutoNum type="arabicPeriod"/>
            </a:pPr>
            <a:r>
              <a:rPr lang="en-US" sz="2800" dirty="0"/>
              <a:t> </a:t>
            </a:r>
            <a:r>
              <a:rPr lang="en-US" sz="2800" dirty="0" smtClean="0"/>
              <a:t>Future</a:t>
            </a:r>
            <a:r>
              <a:rPr lang="en-US" sz="2800" baseline="0" dirty="0" smtClean="0"/>
              <a:t> of the Games</a:t>
            </a:r>
            <a:endParaRPr lang="en-US" sz="2800" dirty="0" smtClean="0"/>
          </a:p>
          <a:p>
            <a:pPr>
              <a:buAutoNum type="arabicPeriod"/>
            </a:pPr>
            <a:r>
              <a:rPr lang="en-US" sz="2800" dirty="0" smtClean="0"/>
              <a:t> Questions</a:t>
            </a:r>
          </a:p>
        </p:txBody>
      </p:sp>
    </p:spTree>
    <p:extLst>
      <p:ext uri="{BB962C8B-B14F-4D97-AF65-F5344CB8AC3E}">
        <p14:creationId xmlns:p14="http://schemas.microsoft.com/office/powerpoint/2010/main" val="3698161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People of the Games</a:t>
            </a:r>
            <a:endParaRPr lang="en-US" dirty="0"/>
          </a:p>
        </p:txBody>
      </p:sp>
      <p:sp>
        <p:nvSpPr>
          <p:cNvPr id="3" name="Text Placeholder 2"/>
          <p:cNvSpPr>
            <a:spLocks noGrp="1"/>
          </p:cNvSpPr>
          <p:nvPr>
            <p:ph type="body" idx="1"/>
          </p:nvPr>
        </p:nvSpPr>
        <p:spPr/>
        <p:txBody>
          <a:bodyPr/>
          <a:lstStyle/>
          <a:p>
            <a:r>
              <a:rPr lang="en-US" dirty="0" smtClean="0"/>
              <a:t>Question #9</a:t>
            </a:r>
            <a:endParaRPr lang="en-US" dirty="0"/>
          </a:p>
        </p:txBody>
      </p:sp>
      <p:sp>
        <p:nvSpPr>
          <p:cNvPr id="4" name="Content Placeholder 3"/>
          <p:cNvSpPr>
            <a:spLocks noGrp="1"/>
          </p:cNvSpPr>
          <p:nvPr>
            <p:ph sz="half" idx="2"/>
          </p:nvPr>
        </p:nvSpPr>
        <p:spPr/>
        <p:txBody>
          <a:bodyPr/>
          <a:lstStyle/>
          <a:p>
            <a:r>
              <a:rPr lang="en-US" dirty="0" smtClean="0"/>
              <a:t>How old must you be to participate in the Special Olympics?</a:t>
            </a:r>
          </a:p>
          <a:p>
            <a:pPr marL="457200" indent="-457200">
              <a:buAutoNum type="alphaLcPeriod"/>
            </a:pPr>
            <a:r>
              <a:rPr lang="en-US" dirty="0" smtClean="0"/>
              <a:t>8</a:t>
            </a:r>
          </a:p>
          <a:p>
            <a:pPr marL="457200" indent="-457200">
              <a:buAutoNum type="alphaLcPeriod"/>
            </a:pPr>
            <a:r>
              <a:rPr lang="en-US" dirty="0" smtClean="0"/>
              <a:t>10</a:t>
            </a:r>
          </a:p>
          <a:p>
            <a:pPr marL="457200" indent="-457200">
              <a:buAutoNum type="alphaLcPeriod"/>
            </a:pPr>
            <a:r>
              <a:rPr lang="en-US" dirty="0" smtClean="0"/>
              <a:t>12</a:t>
            </a:r>
            <a:endParaRPr lang="en-US" dirty="0"/>
          </a:p>
        </p:txBody>
      </p:sp>
      <p:sp>
        <p:nvSpPr>
          <p:cNvPr id="5" name="Text Placeholder 4"/>
          <p:cNvSpPr>
            <a:spLocks noGrp="1"/>
          </p:cNvSpPr>
          <p:nvPr>
            <p:ph type="body" sz="quarter" idx="3"/>
          </p:nvPr>
        </p:nvSpPr>
        <p:spPr/>
        <p:txBody>
          <a:bodyPr/>
          <a:lstStyle/>
          <a:p>
            <a:r>
              <a:rPr lang="en-US" dirty="0" smtClean="0"/>
              <a:t>Question #10</a:t>
            </a:r>
            <a:endParaRPr lang="en-US" dirty="0"/>
          </a:p>
        </p:txBody>
      </p:sp>
      <p:sp>
        <p:nvSpPr>
          <p:cNvPr id="6" name="Content Placeholder 5"/>
          <p:cNvSpPr>
            <a:spLocks noGrp="1"/>
          </p:cNvSpPr>
          <p:nvPr>
            <p:ph sz="quarter" idx="4"/>
          </p:nvPr>
        </p:nvSpPr>
        <p:spPr/>
        <p:txBody>
          <a:bodyPr>
            <a:normAutofit lnSpcReduction="10000"/>
          </a:bodyPr>
          <a:lstStyle/>
          <a:p>
            <a:r>
              <a:rPr lang="en-US" dirty="0" smtClean="0"/>
              <a:t>What are others ways people with intellectual disabilities participate?</a:t>
            </a:r>
          </a:p>
          <a:p>
            <a:pPr marL="457200" indent="-457200">
              <a:buAutoNum type="alphaLcPeriod"/>
            </a:pPr>
            <a:r>
              <a:rPr lang="en-US" dirty="0" smtClean="0"/>
              <a:t>Coach</a:t>
            </a:r>
          </a:p>
          <a:p>
            <a:pPr marL="457200" indent="-457200">
              <a:buAutoNum type="alphaLcPeriod"/>
            </a:pPr>
            <a:r>
              <a:rPr lang="en-US" dirty="0" smtClean="0"/>
              <a:t>Officiate</a:t>
            </a:r>
          </a:p>
          <a:p>
            <a:pPr marL="457200" indent="-457200">
              <a:buAutoNum type="alphaLcPeriod"/>
            </a:pPr>
            <a:r>
              <a:rPr lang="en-US" dirty="0" smtClean="0"/>
              <a:t>Mentor</a:t>
            </a:r>
          </a:p>
          <a:p>
            <a:pPr marL="457200" indent="-457200">
              <a:buAutoNum type="alphaLcPeriod"/>
            </a:pPr>
            <a:endParaRPr lang="en-US" dirty="0"/>
          </a:p>
        </p:txBody>
      </p:sp>
    </p:spTree>
    <p:extLst>
      <p:ext uri="{BB962C8B-B14F-4D97-AF65-F5344CB8AC3E}">
        <p14:creationId xmlns:p14="http://schemas.microsoft.com/office/powerpoint/2010/main" val="2942984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Text Placeholder 2"/>
          <p:cNvSpPr>
            <a:spLocks noGrp="1"/>
          </p:cNvSpPr>
          <p:nvPr>
            <p:ph type="body" idx="1"/>
          </p:nvPr>
        </p:nvSpPr>
        <p:spPr/>
        <p:txBody>
          <a:bodyPr/>
          <a:lstStyle/>
          <a:p>
            <a:r>
              <a:rPr lang="en-US" dirty="0" smtClean="0"/>
              <a:t>Assignment for this class</a:t>
            </a:r>
            <a:endParaRPr lang="en-US" dirty="0"/>
          </a:p>
        </p:txBody>
      </p:sp>
    </p:spTree>
    <p:extLst>
      <p:ext uri="{BB962C8B-B14F-4D97-AF65-F5344CB8AC3E}">
        <p14:creationId xmlns:p14="http://schemas.microsoft.com/office/powerpoint/2010/main" val="149557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Founding of the Special Olympics</a:t>
            </a:r>
            <a:endParaRPr lang="en-US" dirty="0"/>
          </a:p>
        </p:txBody>
      </p:sp>
      <p:sp>
        <p:nvSpPr>
          <p:cNvPr id="3" name="Text Placeholder 2"/>
          <p:cNvSpPr>
            <a:spLocks noGrp="1"/>
          </p:cNvSpPr>
          <p:nvPr>
            <p:ph type="body" idx="1"/>
          </p:nvPr>
        </p:nvSpPr>
        <p:spPr/>
        <p:txBody>
          <a:bodyPr/>
          <a:lstStyle/>
          <a:p>
            <a:r>
              <a:rPr lang="en-US" dirty="0" smtClean="0"/>
              <a:t>Who, when, and why</a:t>
            </a:r>
            <a:endParaRPr lang="en-US" dirty="0"/>
          </a:p>
        </p:txBody>
      </p:sp>
    </p:spTree>
    <p:extLst>
      <p:ext uri="{BB962C8B-B14F-4D97-AF65-F5344CB8AC3E}">
        <p14:creationId xmlns:p14="http://schemas.microsoft.com/office/powerpoint/2010/main" val="2671327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Behind the founder</a:t>
            </a:r>
            <a:endParaRPr lang="en-US" dirty="0"/>
          </a:p>
        </p:txBody>
      </p:sp>
      <p:sp>
        <p:nvSpPr>
          <p:cNvPr id="3" name="Content Placeholder 2"/>
          <p:cNvSpPr>
            <a:spLocks noGrp="1"/>
          </p:cNvSpPr>
          <p:nvPr>
            <p:ph idx="1"/>
          </p:nvPr>
        </p:nvSpPr>
        <p:spPr>
          <a:xfrm>
            <a:off x="3425346" y="3943924"/>
            <a:ext cx="5131986" cy="1999675"/>
          </a:xfrm>
        </p:spPr>
        <p:txBody>
          <a:bodyPr/>
          <a:lstStyle/>
          <a:p>
            <a:r>
              <a:rPr lang="en-US" dirty="0"/>
              <a:t>http://</a:t>
            </a:r>
            <a:r>
              <a:rPr lang="en-US" dirty="0" err="1"/>
              <a:t>www.specialolympics.org</a:t>
            </a:r>
            <a:r>
              <a:rPr lang="en-US" dirty="0"/>
              <a:t>/Video3.aspx?id=24871</a:t>
            </a:r>
          </a:p>
        </p:txBody>
      </p:sp>
      <p:sp>
        <p:nvSpPr>
          <p:cNvPr id="4" name="Text Placeholder 3"/>
          <p:cNvSpPr>
            <a:spLocks noGrp="1"/>
          </p:cNvSpPr>
          <p:nvPr>
            <p:ph type="body" sz="half" idx="2"/>
          </p:nvPr>
        </p:nvSpPr>
        <p:spPr/>
        <p:txBody>
          <a:bodyPr/>
          <a:lstStyle/>
          <a:p>
            <a:r>
              <a:rPr lang="en-US" dirty="0" smtClean="0"/>
              <a:t>Eunice Kennedy Shriver</a:t>
            </a:r>
            <a:endParaRPr lang="en-US" dirty="0"/>
          </a:p>
        </p:txBody>
      </p:sp>
    </p:spTree>
    <p:extLst>
      <p:ext uri="{BB962C8B-B14F-4D97-AF65-F5344CB8AC3E}">
        <p14:creationId xmlns:p14="http://schemas.microsoft.com/office/powerpoint/2010/main" val="33898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steps towards the Special Olympics</a:t>
            </a:r>
            <a:endParaRPr lang="en-US" dirty="0"/>
          </a:p>
        </p:txBody>
      </p:sp>
      <p:sp>
        <p:nvSpPr>
          <p:cNvPr id="3" name="Content Placeholder 2"/>
          <p:cNvSpPr>
            <a:spLocks noGrp="1"/>
          </p:cNvSpPr>
          <p:nvPr>
            <p:ph idx="1"/>
          </p:nvPr>
        </p:nvSpPr>
        <p:spPr/>
        <p:txBody>
          <a:bodyPr>
            <a:normAutofit/>
          </a:bodyPr>
          <a:lstStyle/>
          <a:p>
            <a:pPr>
              <a:buFont typeface="Arial"/>
              <a:buChar char="•"/>
            </a:pPr>
            <a:r>
              <a:rPr lang="en-US" dirty="0" smtClean="0"/>
              <a:t>In the 1950’s and early 1960’s was when she took action and provided a place for children with intellectual disabilities to play safely</a:t>
            </a:r>
          </a:p>
          <a:p>
            <a:pPr>
              <a:buFont typeface="Arial"/>
              <a:buChar char="•"/>
            </a:pPr>
            <a:r>
              <a:rPr lang="en-US" dirty="0" smtClean="0"/>
              <a:t>In her own backyard she provided a summer camp</a:t>
            </a:r>
          </a:p>
          <a:p>
            <a:pPr>
              <a:buFont typeface="Arial"/>
              <a:buChar char="•"/>
            </a:pPr>
            <a:r>
              <a:rPr lang="en-US" dirty="0" smtClean="0"/>
              <a:t>The goal was to allow the children to play and see what they could do not focusing on what they couldn’t</a:t>
            </a:r>
          </a:p>
          <a:p>
            <a:pPr>
              <a:buFont typeface="Arial"/>
              <a:buChar char="•"/>
            </a:pPr>
            <a:r>
              <a:rPr lang="en-US" dirty="0" smtClean="0"/>
              <a:t>Throughout the 1960’s her vision grew eventually leading to a Special Olympic movement</a:t>
            </a:r>
          </a:p>
          <a:p>
            <a:pPr>
              <a:buFont typeface="Arial"/>
              <a:buChar char="•"/>
            </a:pPr>
            <a:r>
              <a:rPr lang="en-US" dirty="0" smtClean="0"/>
              <a:t>July 19-20, 1968 the first International Special Olympics Summer Games were held in Chicago, Illinois</a:t>
            </a:r>
          </a:p>
        </p:txBody>
      </p:sp>
    </p:spTree>
    <p:extLst>
      <p:ext uri="{BB962C8B-B14F-4D97-AF65-F5344CB8AC3E}">
        <p14:creationId xmlns:p14="http://schemas.microsoft.com/office/powerpoint/2010/main" val="1832653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Special Olympics</a:t>
            </a:r>
            <a:endParaRPr lang="en-US" dirty="0"/>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2215484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Establishing the Special Olympics</a:t>
            </a:r>
            <a:endParaRPr lang="en-US" dirty="0"/>
          </a:p>
        </p:txBody>
      </p:sp>
      <p:sp>
        <p:nvSpPr>
          <p:cNvPr id="3" name="Content Placeholder 2"/>
          <p:cNvSpPr>
            <a:spLocks noGrp="1"/>
          </p:cNvSpPr>
          <p:nvPr>
            <p:ph idx="1"/>
          </p:nvPr>
        </p:nvSpPr>
        <p:spPr/>
        <p:txBody>
          <a:bodyPr>
            <a:normAutofit/>
          </a:bodyPr>
          <a:lstStyle/>
          <a:p>
            <a:pPr>
              <a:buFont typeface="Arial"/>
              <a:buChar char="•"/>
            </a:pPr>
            <a:r>
              <a:rPr lang="en-US" dirty="0"/>
              <a:t>In December 1971 the U.S. Olympic committees </a:t>
            </a:r>
            <a:r>
              <a:rPr lang="en-US" dirty="0" smtClean="0"/>
              <a:t>gave </a:t>
            </a:r>
            <a:r>
              <a:rPr lang="en-US" dirty="0"/>
              <a:t>their official approval for the Special Olympics to officially use the title of “Olympics”</a:t>
            </a:r>
          </a:p>
          <a:p>
            <a:pPr>
              <a:buFont typeface="Arial"/>
              <a:buChar char="•"/>
            </a:pPr>
            <a:r>
              <a:rPr lang="en-US" dirty="0" smtClean="0"/>
              <a:t>February </a:t>
            </a:r>
            <a:r>
              <a:rPr lang="en-US" dirty="0"/>
              <a:t>5-11, 1977 the first International Special Olympics Winter games </a:t>
            </a:r>
            <a:r>
              <a:rPr lang="en-US" dirty="0" smtClean="0"/>
              <a:t>were held </a:t>
            </a:r>
            <a:r>
              <a:rPr lang="en-US" dirty="0"/>
              <a:t>in </a:t>
            </a:r>
            <a:r>
              <a:rPr lang="en-US" dirty="0" smtClean="0"/>
              <a:t>Colorado</a:t>
            </a:r>
          </a:p>
          <a:p>
            <a:pPr>
              <a:buFont typeface="Arial"/>
              <a:buChar char="•"/>
            </a:pPr>
            <a:r>
              <a:rPr lang="en-US" dirty="0" smtClean="0"/>
              <a:t>June 1981 in Kansas a police chief, Richard </a:t>
            </a:r>
            <a:r>
              <a:rPr lang="en-US" dirty="0" err="1" smtClean="0"/>
              <a:t>Lamunyon</a:t>
            </a:r>
            <a:r>
              <a:rPr lang="en-US" dirty="0" smtClean="0"/>
              <a:t>, started what became a tradition of the Torch Run for the </a:t>
            </a:r>
            <a:r>
              <a:rPr lang="en-US" dirty="0"/>
              <a:t>S</a:t>
            </a:r>
            <a:r>
              <a:rPr lang="en-US" dirty="0" smtClean="0"/>
              <a:t>pecial Olympics</a:t>
            </a:r>
          </a:p>
          <a:p>
            <a:pPr>
              <a:buFont typeface="Arial"/>
              <a:buChar char="•"/>
            </a:pPr>
            <a:r>
              <a:rPr lang="en-US" dirty="0" smtClean="0"/>
              <a:t>The Torch Run today still raises awareness and now is a fundraiser, raising $30 million each year for the Special Olympics</a:t>
            </a:r>
          </a:p>
        </p:txBody>
      </p:sp>
    </p:spTree>
    <p:extLst>
      <p:ext uri="{BB962C8B-B14F-4D97-AF65-F5344CB8AC3E}">
        <p14:creationId xmlns:p14="http://schemas.microsoft.com/office/powerpoint/2010/main" val="2416576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special Olympics	</a:t>
            </a:r>
            <a:endParaRPr lang="en-US" dirty="0"/>
          </a:p>
        </p:txBody>
      </p:sp>
      <p:sp>
        <p:nvSpPr>
          <p:cNvPr id="3" name="Content Placeholder 2"/>
          <p:cNvSpPr>
            <a:spLocks noGrp="1"/>
          </p:cNvSpPr>
          <p:nvPr>
            <p:ph idx="1"/>
          </p:nvPr>
        </p:nvSpPr>
        <p:spPr/>
        <p:txBody>
          <a:bodyPr>
            <a:normAutofit/>
          </a:bodyPr>
          <a:lstStyle/>
          <a:p>
            <a:pPr>
              <a:buFont typeface="Arial"/>
              <a:buChar char="•"/>
            </a:pPr>
            <a:r>
              <a:rPr lang="en-US" dirty="0"/>
              <a:t>In February </a:t>
            </a:r>
            <a:r>
              <a:rPr lang="en-US" dirty="0" smtClean="0"/>
              <a:t>1988 </a:t>
            </a:r>
            <a:r>
              <a:rPr lang="en-US" dirty="0"/>
              <a:t>the International Olympic Committee (IOC) signs </a:t>
            </a:r>
            <a:r>
              <a:rPr lang="en-US" dirty="0" smtClean="0"/>
              <a:t>an </a:t>
            </a:r>
            <a:r>
              <a:rPr lang="en-US" dirty="0"/>
              <a:t>agreement with Sargent and Eunice Kennedy Shriver officially recognizing the Special </a:t>
            </a:r>
            <a:r>
              <a:rPr lang="en-US" dirty="0" smtClean="0"/>
              <a:t>Olympics</a:t>
            </a:r>
            <a:endParaRPr lang="en-US" dirty="0"/>
          </a:p>
          <a:p>
            <a:pPr>
              <a:buFont typeface="Arial"/>
              <a:buChar char="•"/>
            </a:pPr>
            <a:r>
              <a:rPr lang="en-US" dirty="0"/>
              <a:t>March 20-27 1993 the 5</a:t>
            </a:r>
            <a:r>
              <a:rPr lang="en-US" baseline="30000" dirty="0"/>
              <a:t>th</a:t>
            </a:r>
            <a:r>
              <a:rPr lang="en-US" dirty="0"/>
              <a:t> Winter Special Olympics are held in </a:t>
            </a:r>
            <a:r>
              <a:rPr lang="en-US" dirty="0" smtClean="0"/>
              <a:t>Austria</a:t>
            </a:r>
          </a:p>
          <a:p>
            <a:pPr>
              <a:buFont typeface="Arial"/>
              <a:buChar char="•"/>
            </a:pPr>
            <a:r>
              <a:rPr lang="en-US" dirty="0" smtClean="0"/>
              <a:t>2008 sees 3 million athletes from over 180 countries participating</a:t>
            </a:r>
          </a:p>
          <a:p>
            <a:pPr>
              <a:buFont typeface="Arial"/>
              <a:buChar char="•"/>
            </a:pPr>
            <a:r>
              <a:rPr lang="en-US" dirty="0" smtClean="0"/>
              <a:t>In January 2013 the first Special Olympics Global Development Summit is held as a part of the 2013 Special Olympics World Winter Games</a:t>
            </a:r>
          </a:p>
        </p:txBody>
      </p:sp>
    </p:spTree>
    <p:extLst>
      <p:ext uri="{BB962C8B-B14F-4D97-AF65-F5344CB8AC3E}">
        <p14:creationId xmlns:p14="http://schemas.microsoft.com/office/powerpoint/2010/main" val="3985306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sports</a:t>
            </a:r>
            <a:endParaRPr lang="en-US" dirty="0"/>
          </a:p>
        </p:txBody>
      </p:sp>
      <p:sp>
        <p:nvSpPr>
          <p:cNvPr id="3" name="Text Placeholder 2"/>
          <p:cNvSpPr>
            <a:spLocks noGrp="1"/>
          </p:cNvSpPr>
          <p:nvPr>
            <p:ph type="body" idx="1"/>
          </p:nvPr>
        </p:nvSpPr>
        <p:spPr/>
        <p:txBody>
          <a:bodyPr/>
          <a:lstStyle/>
          <a:p>
            <a:r>
              <a:rPr lang="en-US" dirty="0" smtClean="0"/>
              <a:t>Summer and winter</a:t>
            </a:r>
            <a:endParaRPr lang="en-US" dirty="0"/>
          </a:p>
        </p:txBody>
      </p:sp>
    </p:spTree>
    <p:extLst>
      <p:ext uri="{BB962C8B-B14F-4D97-AF65-F5344CB8AC3E}">
        <p14:creationId xmlns:p14="http://schemas.microsoft.com/office/powerpoint/2010/main" val="8448555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Angles.thmx</Template>
  <TotalTime>6259</TotalTime>
  <Words>1655</Words>
  <Application>Microsoft Macintosh PowerPoint</Application>
  <PresentationFormat>On-screen Show (4:3)</PresentationFormat>
  <Paragraphs>223</Paragraphs>
  <Slides>21</Slides>
  <Notes>20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Angles</vt:lpstr>
      <vt:lpstr>the Special Olympics</vt:lpstr>
      <vt:lpstr>Overview</vt:lpstr>
      <vt:lpstr>Founding of the Special Olympics</vt:lpstr>
      <vt:lpstr>Behind the founder</vt:lpstr>
      <vt:lpstr>first steps towards the Special Olympics</vt:lpstr>
      <vt:lpstr>the Special Olympics</vt:lpstr>
      <vt:lpstr>Establishing the Special Olympics</vt:lpstr>
      <vt:lpstr>The special Olympics </vt:lpstr>
      <vt:lpstr>The sports</vt:lpstr>
      <vt:lpstr>Sports Included in the Special Olympics</vt:lpstr>
      <vt:lpstr>Events unique to the special Olympics</vt:lpstr>
      <vt:lpstr>Events unique to the Special Olympics</vt:lpstr>
      <vt:lpstr>The people of the Games</vt:lpstr>
      <vt:lpstr>Who can become a part of the event</vt:lpstr>
      <vt:lpstr>Questions</vt:lpstr>
      <vt:lpstr>Foundation of Special Olympics</vt:lpstr>
      <vt:lpstr>Foundation of the Special Olympics</vt:lpstr>
      <vt:lpstr>The Special Olympics</vt:lpstr>
      <vt:lpstr>The SPorts</vt:lpstr>
      <vt:lpstr>The People of the Games</vt:lpstr>
      <vt:lpstr>Conclusion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Williams</dc:creator>
  <cp:lastModifiedBy>Julie Williams</cp:lastModifiedBy>
  <cp:revision>64</cp:revision>
  <cp:lastPrinted>2013-04-03T03:40:09Z</cp:lastPrinted>
  <dcterms:created xsi:type="dcterms:W3CDTF">2013-03-28T19:16:58Z</dcterms:created>
  <dcterms:modified xsi:type="dcterms:W3CDTF">2015-04-01T00:22:39Z</dcterms:modified>
</cp:coreProperties>
</file>